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0"/>
  </p:notesMasterIdLst>
  <p:handoutMasterIdLst>
    <p:handoutMasterId r:id="rId31"/>
  </p:handoutMasterIdLst>
  <p:sldIdLst>
    <p:sldId id="355" r:id="rId2"/>
    <p:sldId id="348" r:id="rId3"/>
    <p:sldId id="367" r:id="rId4"/>
    <p:sldId id="351" r:id="rId5"/>
    <p:sldId id="317" r:id="rId6"/>
    <p:sldId id="318" r:id="rId7"/>
    <p:sldId id="319" r:id="rId8"/>
    <p:sldId id="320" r:id="rId9"/>
    <p:sldId id="322" r:id="rId10"/>
    <p:sldId id="324" r:id="rId11"/>
    <p:sldId id="325" r:id="rId12"/>
    <p:sldId id="327" r:id="rId13"/>
    <p:sldId id="361" r:id="rId14"/>
    <p:sldId id="372" r:id="rId15"/>
    <p:sldId id="374" r:id="rId16"/>
    <p:sldId id="375" r:id="rId17"/>
    <p:sldId id="377" r:id="rId18"/>
    <p:sldId id="376" r:id="rId19"/>
    <p:sldId id="368" r:id="rId20"/>
    <p:sldId id="369" r:id="rId21"/>
    <p:sldId id="370" r:id="rId22"/>
    <p:sldId id="379" r:id="rId23"/>
    <p:sldId id="364" r:id="rId24"/>
    <p:sldId id="365" r:id="rId25"/>
    <p:sldId id="362" r:id="rId26"/>
    <p:sldId id="363" r:id="rId27"/>
    <p:sldId id="366" r:id="rId28"/>
    <p:sldId id="347" r:id="rId29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B1A2F"/>
    <a:srgbClr val="A5A5A5"/>
    <a:srgbClr val="ED1B2F"/>
    <a:srgbClr val="B2B2B2"/>
    <a:srgbClr val="DDDDDD"/>
    <a:srgbClr val="8F0E6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75627" autoAdjust="0"/>
  </p:normalViewPr>
  <p:slideViewPr>
    <p:cSldViewPr snapToGrid="0" showGuides="1">
      <p:cViewPr>
        <p:scale>
          <a:sx n="33" d="100"/>
          <a:sy n="33" d="100"/>
        </p:scale>
        <p:origin x="-2298" y="-95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914" y="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C1B0C5-7A11-4251-8807-4E4EE05F4E5A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B18CC110-F37F-43C6-A7B0-00F5EBE8B661}">
      <dgm:prSet phldrT="[Текст]"/>
      <dgm:spPr/>
      <dgm:t>
        <a:bodyPr/>
        <a:lstStyle/>
        <a:p>
          <a:r>
            <a:rPr lang="ru-RU" dirty="0" smtClean="0"/>
            <a:t>Старт </a:t>
          </a:r>
          <a:r>
            <a:rPr lang="ru-RU" dirty="0" err="1" smtClean="0"/>
            <a:t>пилотного</a:t>
          </a:r>
          <a:r>
            <a:rPr lang="ru-RU" dirty="0" smtClean="0"/>
            <a:t> проекта – февраль 2017</a:t>
          </a:r>
          <a:endParaRPr lang="ru-RU" dirty="0"/>
        </a:p>
      </dgm:t>
    </dgm:pt>
    <dgm:pt modelId="{DB7D8EC0-811D-40BC-B8FE-19659FB4C366}" type="parTrans" cxnId="{D92C74FF-73E6-48FB-AC7D-7F6F043264B7}">
      <dgm:prSet/>
      <dgm:spPr/>
      <dgm:t>
        <a:bodyPr/>
        <a:lstStyle/>
        <a:p>
          <a:endParaRPr lang="ru-RU"/>
        </a:p>
      </dgm:t>
    </dgm:pt>
    <dgm:pt modelId="{F8734B9D-0BB8-46B9-9E1E-80C1F2A166E2}" type="sibTrans" cxnId="{D92C74FF-73E6-48FB-AC7D-7F6F043264B7}">
      <dgm:prSet/>
      <dgm:spPr/>
      <dgm:t>
        <a:bodyPr/>
        <a:lstStyle/>
        <a:p>
          <a:endParaRPr lang="ru-RU"/>
        </a:p>
      </dgm:t>
    </dgm:pt>
    <dgm:pt modelId="{0B0BAA74-FABA-4A4D-A14F-01EA9DD9CBD0}">
      <dgm:prSet phldrT="[Текст]"/>
      <dgm:spPr/>
      <dgm:t>
        <a:bodyPr/>
        <a:lstStyle/>
        <a:p>
          <a:r>
            <a:rPr lang="ru-RU" dirty="0" smtClean="0"/>
            <a:t>Итоги  проекта - июль 2017</a:t>
          </a:r>
          <a:endParaRPr lang="ru-RU" dirty="0"/>
        </a:p>
      </dgm:t>
    </dgm:pt>
    <dgm:pt modelId="{8343D868-93E8-4F18-9546-13C9DF09C757}" type="parTrans" cxnId="{AE6E0CFB-AD5B-4D5A-9127-F295F9486348}">
      <dgm:prSet/>
      <dgm:spPr/>
      <dgm:t>
        <a:bodyPr/>
        <a:lstStyle/>
        <a:p>
          <a:endParaRPr lang="ru-RU"/>
        </a:p>
      </dgm:t>
    </dgm:pt>
    <dgm:pt modelId="{7F115D39-4589-41CD-BEF5-1595284EF3B8}" type="sibTrans" cxnId="{AE6E0CFB-AD5B-4D5A-9127-F295F9486348}">
      <dgm:prSet/>
      <dgm:spPr/>
      <dgm:t>
        <a:bodyPr/>
        <a:lstStyle/>
        <a:p>
          <a:endParaRPr lang="ru-RU"/>
        </a:p>
      </dgm:t>
    </dgm:pt>
    <dgm:pt modelId="{CBF30067-5E49-42EE-B797-1C777657CED0}">
      <dgm:prSet phldrT="[Текст]"/>
      <dgm:spPr/>
      <dgm:t>
        <a:bodyPr/>
        <a:lstStyle/>
        <a:p>
          <a:r>
            <a:rPr lang="ru-RU" dirty="0" smtClean="0"/>
            <a:t>Запуск проекта по маркировке – 2018  год</a:t>
          </a:r>
          <a:endParaRPr lang="ru-RU" dirty="0"/>
        </a:p>
      </dgm:t>
    </dgm:pt>
    <dgm:pt modelId="{53DC995A-D021-4C8A-98EA-A34DF30E2102}" type="parTrans" cxnId="{4E997B7A-B63A-42A6-87E3-5BF332846D74}">
      <dgm:prSet/>
      <dgm:spPr/>
      <dgm:t>
        <a:bodyPr/>
        <a:lstStyle/>
        <a:p>
          <a:endParaRPr lang="ru-RU"/>
        </a:p>
      </dgm:t>
    </dgm:pt>
    <dgm:pt modelId="{9227248E-756B-4D17-8021-E089BB624252}" type="sibTrans" cxnId="{4E997B7A-B63A-42A6-87E3-5BF332846D74}">
      <dgm:prSet/>
      <dgm:spPr/>
      <dgm:t>
        <a:bodyPr/>
        <a:lstStyle/>
        <a:p>
          <a:endParaRPr lang="ru-RU"/>
        </a:p>
      </dgm:t>
    </dgm:pt>
    <dgm:pt modelId="{86A45D9E-E314-4C67-A8A6-A69DEA7713A1}" type="pres">
      <dgm:prSet presAssocID="{28C1B0C5-7A11-4251-8807-4E4EE05F4E5A}" presName="Name0" presStyleCnt="0">
        <dgm:presLayoutVars>
          <dgm:dir/>
          <dgm:animLvl val="lvl"/>
          <dgm:resizeHandles val="exact"/>
        </dgm:presLayoutVars>
      </dgm:prSet>
      <dgm:spPr/>
    </dgm:pt>
    <dgm:pt modelId="{A2E6BCB5-41E6-42B6-B1FC-80D77CAD9BA3}" type="pres">
      <dgm:prSet presAssocID="{B18CC110-F37F-43C6-A7B0-00F5EBE8B66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2DEC15-DC8E-4D3A-A02D-97DB26C6EAF0}" type="pres">
      <dgm:prSet presAssocID="{F8734B9D-0BB8-46B9-9E1E-80C1F2A166E2}" presName="parTxOnlySpace" presStyleCnt="0"/>
      <dgm:spPr/>
    </dgm:pt>
    <dgm:pt modelId="{9165FAD0-1D70-41A3-90BE-E9180635CE66}" type="pres">
      <dgm:prSet presAssocID="{0B0BAA74-FABA-4A4D-A14F-01EA9DD9CBD0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B2CC34-0836-408F-915E-7A12AB98A9E9}" type="pres">
      <dgm:prSet presAssocID="{7F115D39-4589-41CD-BEF5-1595284EF3B8}" presName="parTxOnlySpace" presStyleCnt="0"/>
      <dgm:spPr/>
    </dgm:pt>
    <dgm:pt modelId="{21B52027-BEEA-4B2D-B0B5-17CF426DB90E}" type="pres">
      <dgm:prSet presAssocID="{CBF30067-5E49-42EE-B797-1C777657CED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3C9AED-8D3B-4705-8B15-84EB6602C88E}" type="presOf" srcId="{28C1B0C5-7A11-4251-8807-4E4EE05F4E5A}" destId="{86A45D9E-E314-4C67-A8A6-A69DEA7713A1}" srcOrd="0" destOrd="0" presId="urn:microsoft.com/office/officeart/2005/8/layout/chevron1"/>
    <dgm:cxn modelId="{D92C74FF-73E6-48FB-AC7D-7F6F043264B7}" srcId="{28C1B0C5-7A11-4251-8807-4E4EE05F4E5A}" destId="{B18CC110-F37F-43C6-A7B0-00F5EBE8B661}" srcOrd="0" destOrd="0" parTransId="{DB7D8EC0-811D-40BC-B8FE-19659FB4C366}" sibTransId="{F8734B9D-0BB8-46B9-9E1E-80C1F2A166E2}"/>
    <dgm:cxn modelId="{CFC79B95-8A48-4FC0-8A98-EE3AA9F7FF48}" type="presOf" srcId="{0B0BAA74-FABA-4A4D-A14F-01EA9DD9CBD0}" destId="{9165FAD0-1D70-41A3-90BE-E9180635CE66}" srcOrd="0" destOrd="0" presId="urn:microsoft.com/office/officeart/2005/8/layout/chevron1"/>
    <dgm:cxn modelId="{AE6E0CFB-AD5B-4D5A-9127-F295F9486348}" srcId="{28C1B0C5-7A11-4251-8807-4E4EE05F4E5A}" destId="{0B0BAA74-FABA-4A4D-A14F-01EA9DD9CBD0}" srcOrd="1" destOrd="0" parTransId="{8343D868-93E8-4F18-9546-13C9DF09C757}" sibTransId="{7F115D39-4589-41CD-BEF5-1595284EF3B8}"/>
    <dgm:cxn modelId="{4E997B7A-B63A-42A6-87E3-5BF332846D74}" srcId="{28C1B0C5-7A11-4251-8807-4E4EE05F4E5A}" destId="{CBF30067-5E49-42EE-B797-1C777657CED0}" srcOrd="2" destOrd="0" parTransId="{53DC995A-D021-4C8A-98EA-A34DF30E2102}" sibTransId="{9227248E-756B-4D17-8021-E089BB624252}"/>
    <dgm:cxn modelId="{669304E8-753A-4FC0-BE3E-35E3B6EF558F}" type="presOf" srcId="{B18CC110-F37F-43C6-A7B0-00F5EBE8B661}" destId="{A2E6BCB5-41E6-42B6-B1FC-80D77CAD9BA3}" srcOrd="0" destOrd="0" presId="urn:microsoft.com/office/officeart/2005/8/layout/chevron1"/>
    <dgm:cxn modelId="{8D2F209C-29D6-457E-B782-07AA9ADE110A}" type="presOf" srcId="{CBF30067-5E49-42EE-B797-1C777657CED0}" destId="{21B52027-BEEA-4B2D-B0B5-17CF426DB90E}" srcOrd="0" destOrd="0" presId="urn:microsoft.com/office/officeart/2005/8/layout/chevron1"/>
    <dgm:cxn modelId="{DC7720EE-D226-4A3D-A12B-04B1CA41A9CB}" type="presParOf" srcId="{86A45D9E-E314-4C67-A8A6-A69DEA7713A1}" destId="{A2E6BCB5-41E6-42B6-B1FC-80D77CAD9BA3}" srcOrd="0" destOrd="0" presId="urn:microsoft.com/office/officeart/2005/8/layout/chevron1"/>
    <dgm:cxn modelId="{FE4AE4DD-5A05-49AE-92BD-5A61ED040C06}" type="presParOf" srcId="{86A45D9E-E314-4C67-A8A6-A69DEA7713A1}" destId="{CF2DEC15-DC8E-4D3A-A02D-97DB26C6EAF0}" srcOrd="1" destOrd="0" presId="urn:microsoft.com/office/officeart/2005/8/layout/chevron1"/>
    <dgm:cxn modelId="{1DB7D95D-AE16-454E-AFB2-0E3AA1D1A92F}" type="presParOf" srcId="{86A45D9E-E314-4C67-A8A6-A69DEA7713A1}" destId="{9165FAD0-1D70-41A3-90BE-E9180635CE66}" srcOrd="2" destOrd="0" presId="urn:microsoft.com/office/officeart/2005/8/layout/chevron1"/>
    <dgm:cxn modelId="{D7C1257A-1C1C-42CD-B14C-C3080BA1F1A9}" type="presParOf" srcId="{86A45D9E-E314-4C67-A8A6-A69DEA7713A1}" destId="{BFB2CC34-0836-408F-915E-7A12AB98A9E9}" srcOrd="3" destOrd="0" presId="urn:microsoft.com/office/officeart/2005/8/layout/chevron1"/>
    <dgm:cxn modelId="{1D4261CB-C3D0-4632-B96D-7F3F8DB8D5DC}" type="presParOf" srcId="{86A45D9E-E314-4C67-A8A6-A69DEA7713A1}" destId="{21B52027-BEEA-4B2D-B0B5-17CF426DB90E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E6BCB5-41E6-42B6-B1FC-80D77CAD9BA3}">
      <dsp:nvSpPr>
        <dsp:cNvPr id="0" name=""/>
        <dsp:cNvSpPr/>
      </dsp:nvSpPr>
      <dsp:spPr>
        <a:xfrm>
          <a:off x="2718" y="60854"/>
          <a:ext cx="3312031" cy="132481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Старт </a:t>
          </a:r>
          <a:r>
            <a:rPr lang="ru-RU" sz="2200" kern="1200" dirty="0" err="1" smtClean="0"/>
            <a:t>пилотного</a:t>
          </a:r>
          <a:r>
            <a:rPr lang="ru-RU" sz="2200" kern="1200" dirty="0" smtClean="0"/>
            <a:t> проекта – февраль 2017</a:t>
          </a:r>
          <a:endParaRPr lang="ru-RU" sz="2200" kern="1200" dirty="0"/>
        </a:p>
      </dsp:txBody>
      <dsp:txXfrm>
        <a:off x="2718" y="60854"/>
        <a:ext cx="3312031" cy="1324812"/>
      </dsp:txXfrm>
    </dsp:sp>
    <dsp:sp modelId="{9165FAD0-1D70-41A3-90BE-E9180635CE66}">
      <dsp:nvSpPr>
        <dsp:cNvPr id="0" name=""/>
        <dsp:cNvSpPr/>
      </dsp:nvSpPr>
      <dsp:spPr>
        <a:xfrm>
          <a:off x="2983547" y="60854"/>
          <a:ext cx="3312031" cy="1324812"/>
        </a:xfrm>
        <a:prstGeom prst="chevron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Итоги  проекта - июль 2017</a:t>
          </a:r>
          <a:endParaRPr lang="ru-RU" sz="2200" kern="1200" dirty="0"/>
        </a:p>
      </dsp:txBody>
      <dsp:txXfrm>
        <a:off x="2983547" y="60854"/>
        <a:ext cx="3312031" cy="1324812"/>
      </dsp:txXfrm>
    </dsp:sp>
    <dsp:sp modelId="{21B52027-BEEA-4B2D-B0B5-17CF426DB90E}">
      <dsp:nvSpPr>
        <dsp:cNvPr id="0" name=""/>
        <dsp:cNvSpPr/>
      </dsp:nvSpPr>
      <dsp:spPr>
        <a:xfrm>
          <a:off x="5964375" y="60854"/>
          <a:ext cx="3312031" cy="1324812"/>
        </a:xfrm>
        <a:prstGeom prst="chevron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Запуск проекта по маркировке – 2018  год</a:t>
          </a:r>
          <a:endParaRPr lang="ru-RU" sz="2200" kern="1200" dirty="0"/>
        </a:p>
      </dsp:txBody>
      <dsp:txXfrm>
        <a:off x="5964375" y="60854"/>
        <a:ext cx="3312031" cy="13248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D383E-B187-4FDF-B22A-0076943FC8AD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C99CE-4AD1-42B1-B2C9-002A08AD51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3420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6AE9E-D969-450E-8558-700FA83EB7BD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45EE0-B6EC-4605-92A5-74310B91F4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2615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45EE0-B6EC-4605-92A5-74310B91F46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7459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 Будут понятные операции на ТСД для кладовщиков, подбор Заказа, приход на склада, перемещение по складам, перемещение по ячейкам,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тд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 Работа с адресными складами (Работа с ячеистым складом)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3) Бизнес процессы будут охватывать складской учет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товаро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учетной программе.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остальном тот же магазин 15 с алкогольными операциями.</a:t>
            </a:r>
          </a:p>
          <a:p>
            <a:endParaRPr lang="ru-RU" dirty="0" smtClean="0"/>
          </a:p>
          <a:p>
            <a:r>
              <a:rPr lang="ru-RU" dirty="0" err="1" smtClean="0"/>
              <a:t>Дистроибутируем</a:t>
            </a:r>
            <a:r>
              <a:rPr lang="ru-RU" dirty="0" smtClean="0"/>
              <a:t> разное </a:t>
            </a:r>
            <a:r>
              <a:rPr lang="ru-RU" dirty="0" err="1" smtClean="0"/>
              <a:t>оборужование</a:t>
            </a:r>
            <a:r>
              <a:rPr lang="ru-RU" dirty="0" smtClean="0"/>
              <a:t> (основываемся на </a:t>
            </a:r>
            <a:r>
              <a:rPr lang="ru-RU" dirty="0" err="1" smtClean="0"/>
              <a:t>потребоностям</a:t>
            </a:r>
            <a:r>
              <a:rPr lang="ru-RU" dirty="0" smtClean="0"/>
              <a:t> рынка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итд</a:t>
            </a:r>
            <a:r>
              <a:rPr lang="ru-RU" baseline="0" dirty="0" smtClean="0"/>
              <a:t> разработка) </a:t>
            </a:r>
          </a:p>
          <a:p>
            <a:r>
              <a:rPr lang="ru-RU" baseline="0" dirty="0" smtClean="0"/>
              <a:t>Серьёзная компетенция в железе (знаём о чём говорим) </a:t>
            </a:r>
          </a:p>
          <a:p>
            <a:r>
              <a:rPr lang="ru-RU" baseline="0" dirty="0" smtClean="0"/>
              <a:t>Рекомендуем </a:t>
            </a:r>
            <a:r>
              <a:rPr lang="ru-RU" baseline="0" dirty="0" err="1" smtClean="0"/>
              <a:t>оборужование</a:t>
            </a:r>
            <a:r>
              <a:rPr lang="ru-RU" baseline="0" dirty="0" smtClean="0"/>
              <a:t> под софт (можно купить </a:t>
            </a:r>
            <a:r>
              <a:rPr lang="ru-RU" baseline="0" dirty="0" err="1" smtClean="0"/>
              <a:t>догороге</a:t>
            </a:r>
            <a:r>
              <a:rPr lang="ru-RU" baseline="0" dirty="0" smtClean="0"/>
              <a:t> решение а можно оптимальное) </a:t>
            </a:r>
          </a:p>
          <a:p>
            <a:endParaRPr lang="ru-RU" baseline="0" dirty="0" smtClean="0"/>
          </a:p>
          <a:p>
            <a:r>
              <a:rPr lang="ru-RU" baseline="0" dirty="0" err="1" smtClean="0"/>
              <a:t>Дроид</a:t>
            </a:r>
            <a:r>
              <a:rPr lang="ru-RU" baseline="0" dirty="0" smtClean="0"/>
              <a:t> – сделан при помощи интеграторов (большая работа была проведена)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45EE0-B6EC-4605-92A5-74310B91F46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Поступление</a:t>
            </a:r>
            <a:r>
              <a:rPr lang="ru-RU" baseline="0" dirty="0" smtClean="0"/>
              <a:t> нового товара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Новый поставщик привёз новый товар. Бухгалтер завёл приходную накладную. Кладовщик не тратит время на ожидание, а сразу сканирует и</a:t>
            </a:r>
            <a:r>
              <a:rPr lang="en-US" baseline="0" dirty="0" smtClean="0"/>
              <a:t> </a:t>
            </a:r>
            <a:r>
              <a:rPr lang="ru-RU" baseline="0" dirty="0" smtClean="0"/>
              <a:t>принимает новый товар в режиме </a:t>
            </a:r>
            <a:r>
              <a:rPr lang="ru-RU" baseline="0" dirty="0" err="1" smtClean="0"/>
              <a:t>онлайн</a:t>
            </a:r>
            <a:r>
              <a:rPr lang="ru-RU" baseline="0" dirty="0" smtClean="0"/>
              <a:t>, потому что он уже есть в системе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Переоценка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Вы производите переоценку в магазине. В режиме </a:t>
            </a:r>
            <a:r>
              <a:rPr lang="en-US" baseline="0" dirty="0" smtClean="0"/>
              <a:t>Online </a:t>
            </a:r>
            <a:r>
              <a:rPr lang="ru-RU" baseline="0" dirty="0" smtClean="0"/>
              <a:t>сотрудники сразу будут видеть актуальные цены в терминале, не теряя время на сверку с </a:t>
            </a:r>
            <a:r>
              <a:rPr lang="ru-RU" baseline="0" dirty="0" err="1" smtClean="0"/>
              <a:t>прайс</a:t>
            </a:r>
            <a:r>
              <a:rPr lang="ru-RU" baseline="0" dirty="0" smtClean="0"/>
              <a:t> листом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Инвентаризация </a:t>
            </a:r>
          </a:p>
          <a:p>
            <a:endParaRPr lang="ru-RU" baseline="0" dirty="0" smtClean="0"/>
          </a:p>
          <a:p>
            <a:r>
              <a:rPr lang="ru-RU" baseline="0" dirty="0" smtClean="0"/>
              <a:t>Сотрудники магазина могут самостоятельно провести инвентаризацию и сразу же отправить документ в систему 1С в режиме </a:t>
            </a:r>
            <a:r>
              <a:rPr lang="ru-RU" baseline="0" dirty="0" err="1" smtClean="0"/>
              <a:t>онлайн</a:t>
            </a:r>
            <a:r>
              <a:rPr lang="ru-RU" baseline="0" dirty="0" smtClean="0"/>
              <a:t>. Отдел закупок получает оперативную информацию и поддерживает наличие товара в магазинах.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45EE0-B6EC-4605-92A5-74310B91F462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45EE0-B6EC-4605-92A5-74310B91F46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3144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Удобная</a:t>
            </a:r>
            <a:r>
              <a:rPr lang="ru-RU" baseline="0" dirty="0" smtClean="0"/>
              <a:t> работа с номенклатурой на большом 5-дюймовом экране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Высокая скорость работы : сканирующий модуль </a:t>
            </a:r>
            <a:r>
              <a:rPr lang="en-US" baseline="0" dirty="0" smtClean="0"/>
              <a:t>Zebra </a:t>
            </a:r>
            <a:r>
              <a:rPr lang="ru-RU" baseline="0" dirty="0" smtClean="0"/>
              <a:t>быстро считывает ШК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Платформа </a:t>
            </a:r>
            <a:r>
              <a:rPr lang="en-US" baseline="0" dirty="0" smtClean="0"/>
              <a:t>Android </a:t>
            </a:r>
            <a:r>
              <a:rPr lang="ru-RU" baseline="0" dirty="0" smtClean="0"/>
              <a:t>знакома всем, поэтому пользователь </a:t>
            </a:r>
            <a:r>
              <a:rPr lang="en-US" baseline="0" dirty="0" smtClean="0"/>
              <a:t>DS2 </a:t>
            </a:r>
            <a:r>
              <a:rPr lang="ru-RU" baseline="0" dirty="0" smtClean="0"/>
              <a:t>так же просто, как обычным смартфоном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45EE0-B6EC-4605-92A5-74310B91F462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45EE0-B6EC-4605-92A5-74310B91F46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45EE0-B6EC-4605-92A5-74310B91F462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45EE0-B6EC-4605-92A5-74310B91F46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9254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Кейс про Шуваева : </a:t>
            </a:r>
          </a:p>
          <a:p>
            <a:endParaRPr lang="ru-RU" dirty="0" smtClean="0"/>
          </a:p>
          <a:p>
            <a:r>
              <a:rPr lang="ru-RU" dirty="0" smtClean="0"/>
              <a:t>Налоговые</a:t>
            </a:r>
            <a:r>
              <a:rPr lang="ru-RU" baseline="0" dirty="0" smtClean="0"/>
              <a:t> отчисления в бюджет выросли на 30% - </a:t>
            </a:r>
            <a:r>
              <a:rPr lang="ru-RU" dirty="0" smtClean="0"/>
              <a:t>щит от </a:t>
            </a:r>
            <a:r>
              <a:rPr lang="ru-RU" dirty="0" err="1" smtClean="0"/>
              <a:t>котрабанды</a:t>
            </a:r>
            <a:endParaRPr lang="ru-RU" dirty="0" smtClean="0"/>
          </a:p>
          <a:p>
            <a:r>
              <a:rPr lang="ru-RU" dirty="0" smtClean="0"/>
              <a:t>Задача</a:t>
            </a:r>
            <a:r>
              <a:rPr lang="ru-RU" baseline="0" dirty="0" smtClean="0"/>
              <a:t> - </a:t>
            </a:r>
            <a:r>
              <a:rPr lang="ru-RU" dirty="0" smtClean="0"/>
              <a:t>отследить товар от</a:t>
            </a:r>
            <a:r>
              <a:rPr lang="ru-RU" baseline="0" dirty="0" smtClean="0"/>
              <a:t> импортёра до конечного потребителя </a:t>
            </a:r>
          </a:p>
          <a:p>
            <a:r>
              <a:rPr lang="ru-RU" baseline="0" dirty="0" smtClean="0"/>
              <a:t>К сентябрю 2017 г. оборот по шубам вырос в 8 раз - с 7 </a:t>
            </a:r>
            <a:r>
              <a:rPr lang="ru-RU" baseline="0" dirty="0" err="1" smtClean="0"/>
              <a:t>млрд</a:t>
            </a:r>
            <a:r>
              <a:rPr lang="ru-RU" baseline="0" dirty="0" smtClean="0"/>
              <a:t> рублей до 52 </a:t>
            </a:r>
            <a:r>
              <a:rPr lang="ru-RU" baseline="0" dirty="0" err="1" smtClean="0"/>
              <a:t>млрд</a:t>
            </a:r>
            <a:r>
              <a:rPr lang="ru-RU" baseline="0" dirty="0" smtClean="0"/>
              <a:t> рублей. Как сказал ВВП «Легализовали». То же самое будет и с лекарствами. 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Необходимые шаги : </a:t>
            </a:r>
          </a:p>
          <a:p>
            <a:endParaRPr lang="en-US" dirty="0" smtClean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Запустить единую базу номенклатуры лекарств Таможенного Союза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Протестировать</a:t>
            </a:r>
            <a:r>
              <a:rPr kumimoji="0" lang="ru-RU" sz="12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стоимость печати (где можно печатать) и аппликации (где придётся наклеивать)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Изменения</a:t>
            </a:r>
            <a:r>
              <a:rPr lang="ru-RU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таможенное законодательство, регламенты (до конца 2017 года)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Разработка</a:t>
            </a:r>
            <a:r>
              <a:rPr kumimoji="0" lang="ru-RU" sz="12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запуск информационной системы</a:t>
            </a:r>
            <a:endParaRPr kumimoji="0" lang="ru-RU" sz="1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45EE0-B6EC-4605-92A5-74310B91F462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45EE0-B6EC-4605-92A5-74310B91F46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7641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45EE0-B6EC-4605-92A5-74310B91F46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7805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 Будут понятные операции на ТСД для кладовщиков, подбор Заказа, приход на склада, перемещение по складам, перемещение по ячейкам,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тд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 Работа с адресными складами (Работа с ячеистым складом)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3) Бизнес процессы будут охватывать складской учет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товаро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учетной программе.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остальном тот же магазин 15 с алкогольными операциями.</a:t>
            </a:r>
          </a:p>
          <a:p>
            <a:endParaRPr lang="ru-RU" dirty="0" smtClean="0"/>
          </a:p>
          <a:p>
            <a:r>
              <a:rPr lang="ru-RU" dirty="0" err="1" smtClean="0"/>
              <a:t>Дистроибутируем</a:t>
            </a:r>
            <a:r>
              <a:rPr lang="ru-RU" dirty="0" smtClean="0"/>
              <a:t> разное </a:t>
            </a:r>
            <a:r>
              <a:rPr lang="ru-RU" dirty="0" err="1" smtClean="0"/>
              <a:t>оборужование</a:t>
            </a:r>
            <a:r>
              <a:rPr lang="ru-RU" dirty="0" smtClean="0"/>
              <a:t> (основываемся на </a:t>
            </a:r>
            <a:r>
              <a:rPr lang="ru-RU" dirty="0" err="1" smtClean="0"/>
              <a:t>потребоностям</a:t>
            </a:r>
            <a:r>
              <a:rPr lang="ru-RU" dirty="0" smtClean="0"/>
              <a:t> рынка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итд</a:t>
            </a:r>
            <a:r>
              <a:rPr lang="ru-RU" baseline="0" dirty="0" smtClean="0"/>
              <a:t> разработка) </a:t>
            </a:r>
          </a:p>
          <a:p>
            <a:r>
              <a:rPr lang="ru-RU" baseline="0" dirty="0" smtClean="0"/>
              <a:t>Серьёзная компетенция в железе (знаём о чём говорим) </a:t>
            </a:r>
          </a:p>
          <a:p>
            <a:r>
              <a:rPr lang="ru-RU" baseline="0" dirty="0" smtClean="0"/>
              <a:t>Рекомендуем </a:t>
            </a:r>
            <a:r>
              <a:rPr lang="ru-RU" baseline="0" dirty="0" err="1" smtClean="0"/>
              <a:t>оборужование</a:t>
            </a:r>
            <a:r>
              <a:rPr lang="ru-RU" baseline="0" dirty="0" smtClean="0"/>
              <a:t> под софт (можно купить </a:t>
            </a:r>
            <a:r>
              <a:rPr lang="ru-RU" baseline="0" dirty="0" err="1" smtClean="0"/>
              <a:t>догороге</a:t>
            </a:r>
            <a:r>
              <a:rPr lang="ru-RU" baseline="0" dirty="0" smtClean="0"/>
              <a:t> решение а можно оптимальное) </a:t>
            </a:r>
          </a:p>
          <a:p>
            <a:endParaRPr lang="ru-RU" baseline="0" dirty="0" smtClean="0"/>
          </a:p>
          <a:p>
            <a:r>
              <a:rPr lang="ru-RU" baseline="0" dirty="0" err="1" smtClean="0"/>
              <a:t>Дроид</a:t>
            </a:r>
            <a:r>
              <a:rPr lang="ru-RU" baseline="0" dirty="0" smtClean="0"/>
              <a:t> – сделан при помощи интеграторов (большая работа была проведена)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45EE0-B6EC-4605-92A5-74310B91F462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45EE0-B6EC-4605-92A5-74310B91F462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FDDB-D87C-4782-A54A-84CBFA1D362E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8" y="287895"/>
            <a:ext cx="1171173" cy="315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0671" y="6481039"/>
            <a:ext cx="495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54 – ФЗ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.</a:t>
            </a:r>
            <a:r>
              <a:rPr lang="ru-RU" b="1" baseline="0" dirty="0" smtClean="0">
                <a:solidFill>
                  <a:schemeClr val="bg1"/>
                </a:solidFill>
                <a:latin typeface="+mn-lt"/>
              </a:rPr>
              <a:t> АТОЛ И ПАРТНЕРЫ: СТРАТЕГИЯ УСПЕХА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64"/>
          <p:cNvSpPr/>
          <p:nvPr userDrawn="1"/>
        </p:nvSpPr>
        <p:spPr>
          <a:xfrm>
            <a:off x="277095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3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44892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pos="5252" userDrawn="1">
          <p15:clr>
            <a:srgbClr val="FBAE40"/>
          </p15:clr>
        </p15:guide>
        <p15:guide id="2" orient="horz" pos="36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FDDB-D87C-4782-A54A-84CBFA1D362E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868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FDDB-D87C-4782-A54A-84CBFA1D362E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1400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F52289-4012-4053-9770-FE82CEB9514F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xmlns="" val="4094219852"/>
              </p:ext>
            </p:extLst>
          </p:nvPr>
        </p:nvGraphicFramePr>
        <p:xfrm>
          <a:off x="1266144" y="2297430"/>
          <a:ext cx="7020781" cy="1955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2969"/>
                <a:gridCol w="1002969"/>
                <a:gridCol w="1002969"/>
                <a:gridCol w="1002969"/>
                <a:gridCol w="1157152"/>
                <a:gridCol w="848784"/>
                <a:gridCol w="1002969"/>
              </a:tblGrid>
              <a:tr h="427726">
                <a:tc gridSpan="7">
                  <a:txBody>
                    <a:bodyPr/>
                    <a:lstStyle/>
                    <a:p>
                      <a:r>
                        <a:rPr lang="ru-RU" sz="2400" dirty="0" smtClean="0"/>
                        <a:t>Насколько полезным было обучение</a:t>
                      </a:r>
                      <a:endParaRPr lang="ru-RU" sz="2400" dirty="0"/>
                    </a:p>
                  </a:txBody>
                  <a:tcPr marL="99060" marR="9906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HUB-19</a:t>
                      </a:r>
                      <a:endParaRPr lang="ru-RU" sz="1900" b="1" dirty="0"/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Авт. Касса ЕГАИС </a:t>
                      </a:r>
                      <a:endParaRPr lang="ru-RU" sz="1900" b="1" dirty="0"/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/>
                        <a:t>Свой Магазин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err="1" smtClean="0"/>
                        <a:t>Frontol</a:t>
                      </a:r>
                      <a:r>
                        <a:rPr lang="ru-RU" sz="1900" b="1" dirty="0" smtClean="0"/>
                        <a:t> 5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err="1" smtClean="0"/>
                        <a:t>Frontol</a:t>
                      </a:r>
                      <a:r>
                        <a:rPr lang="ru-RU" sz="1900" b="1" dirty="0" smtClean="0"/>
                        <a:t> </a:t>
                      </a:r>
                      <a:r>
                        <a:rPr lang="ru-RU" sz="1900" b="1" dirty="0" err="1" smtClean="0"/>
                        <a:t>xPOS</a:t>
                      </a:r>
                      <a:endParaRPr lang="ru-RU" sz="1900" b="1" dirty="0" smtClean="0"/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ККТ </a:t>
                      </a:r>
                      <a:endParaRPr lang="ru-RU" sz="1900" b="1" dirty="0"/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err="1" smtClean="0"/>
                        <a:t>Mobile</a:t>
                      </a:r>
                      <a:r>
                        <a:rPr lang="ru-RU" sz="1900" b="1" dirty="0" smtClean="0"/>
                        <a:t> SMARTS</a:t>
                      </a:r>
                    </a:p>
                  </a:txBody>
                  <a:tcPr marL="99060" marR="99060" anchor="ctr"/>
                </a:tc>
              </a:tr>
              <a:tr h="538480">
                <a:tc>
                  <a:txBody>
                    <a:bodyPr/>
                    <a:lstStyle/>
                    <a:p>
                      <a:pPr algn="ctr"/>
                      <a:r>
                        <a:rPr lang="ru-RU" sz="2900" dirty="0" smtClean="0"/>
                        <a:t>4,5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 smtClean="0"/>
                        <a:t>4,6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 smtClean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 smtClean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 smtClean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 smtClean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 smtClean="0"/>
                        <a:t>4,4</a:t>
                      </a:r>
                      <a:endParaRPr lang="ru-RU" sz="2900" b="1" dirty="0"/>
                    </a:p>
                  </a:txBody>
                  <a:tcPr marL="99060" marR="9906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22640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80907" y="2624178"/>
            <a:ext cx="2857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Партнерская конференция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25628" y="505187"/>
            <a:ext cx="56852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prstClr val="black"/>
                </a:solidFill>
              </a:rPr>
              <a:t>54-ФЗ</a:t>
            </a:r>
            <a:r>
              <a:rPr lang="en-US" sz="4400" b="1" dirty="0" smtClean="0">
                <a:solidFill>
                  <a:prstClr val="black"/>
                </a:solidFill>
              </a:rPr>
              <a:t>.</a:t>
            </a:r>
            <a:r>
              <a:rPr lang="ru-RU" sz="4400" b="1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ru-RU" sz="4400" b="1" dirty="0" smtClean="0">
                <a:solidFill>
                  <a:prstClr val="black"/>
                </a:solidFill>
              </a:rPr>
              <a:t>АТОЛ </a:t>
            </a:r>
            <a:r>
              <a:rPr lang="ru-RU" sz="4400" b="1" dirty="0">
                <a:solidFill>
                  <a:prstClr val="black"/>
                </a:solidFill>
              </a:rPr>
              <a:t>И </a:t>
            </a:r>
            <a:r>
              <a:rPr lang="ru-RU" sz="4400" b="1" dirty="0" smtClean="0">
                <a:solidFill>
                  <a:prstClr val="black"/>
                </a:solidFill>
              </a:rPr>
              <a:t>ПАРТНЕРЫ:</a:t>
            </a:r>
            <a:r>
              <a:rPr lang="en-US" sz="4400" b="1" dirty="0" smtClean="0">
                <a:solidFill>
                  <a:prstClr val="black"/>
                </a:solidFill>
              </a:rPr>
              <a:t> </a:t>
            </a:r>
            <a:r>
              <a:rPr lang="ru-RU" sz="4400" b="1" dirty="0" smtClean="0">
                <a:solidFill>
                  <a:prstClr val="black"/>
                </a:solidFill>
              </a:rPr>
              <a:t>СТРАТЕГИЯ </a:t>
            </a:r>
            <a:r>
              <a:rPr lang="ru-RU" sz="4400" b="1" dirty="0">
                <a:solidFill>
                  <a:prstClr val="black"/>
                </a:solidFill>
              </a:rPr>
              <a:t>УСПЕХА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9552" y="6045914"/>
            <a:ext cx="1841245" cy="4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9684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1568"/>
            <a:ext cx="9906000" cy="685956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3687" y="560543"/>
            <a:ext cx="990531" cy="24294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355920" y="6465998"/>
            <a:ext cx="333264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 defTabSz="738934" rtl="0" eaLnBrk="1" latinLnBrk="1" hangingPunct="1"/>
            <a:r>
              <a:rPr lang="en-US" altLang="ko-KR" sz="900" kern="1200" spc="0" dirty="0" smtClean="0">
                <a:gradFill>
                  <a:gsLst>
                    <a:gs pos="6731">
                      <a:schemeClr val="bg1">
                        <a:lumMod val="50000"/>
                      </a:schemeClr>
                    </a:gs>
                    <a:gs pos="15865">
                      <a:schemeClr val="bg1">
                        <a:lumMod val="50000"/>
                      </a:schemeClr>
                    </a:gs>
                  </a:gsLst>
                  <a:lin ang="5400000" scaled="1"/>
                </a:gradFill>
                <a:latin typeface="Rix모던고딕 M" panose="02020603020101020101" pitchFamily="18" charset="-127"/>
                <a:ea typeface="Rix모던고딕 M" panose="02020603020101020101" pitchFamily="18" charset="-127"/>
                <a:cs typeface="+mn-cs"/>
              </a:rPr>
              <a:t>Leading IT Company </a:t>
            </a:r>
            <a:r>
              <a:rPr lang="en-US" altLang="ko-KR" sz="900" kern="1200" spc="0" dirty="0" err="1" smtClean="0">
                <a:gradFill>
                  <a:gsLst>
                    <a:gs pos="6731">
                      <a:schemeClr val="bg1">
                        <a:lumMod val="50000"/>
                      </a:schemeClr>
                    </a:gs>
                    <a:gs pos="15865">
                      <a:schemeClr val="bg1">
                        <a:lumMod val="50000"/>
                      </a:schemeClr>
                    </a:gs>
                  </a:gsLst>
                  <a:lin ang="5400000" scaled="1"/>
                </a:gradFill>
                <a:latin typeface="Rix모던고딕 M" panose="02020603020101020101" pitchFamily="18" charset="-127"/>
                <a:ea typeface="Rix모던고딕 M" panose="02020603020101020101" pitchFamily="18" charset="-127"/>
                <a:cs typeface="+mn-cs"/>
              </a:rPr>
              <a:t>Daishin</a:t>
            </a:r>
            <a:r>
              <a:rPr lang="en-US" altLang="ko-KR" sz="900" kern="1200" spc="0" dirty="0" smtClean="0">
                <a:gradFill>
                  <a:gsLst>
                    <a:gs pos="6731">
                      <a:schemeClr val="bg1">
                        <a:lumMod val="50000"/>
                      </a:schemeClr>
                    </a:gs>
                    <a:gs pos="15865">
                      <a:schemeClr val="bg1">
                        <a:lumMod val="50000"/>
                      </a:schemeClr>
                    </a:gs>
                  </a:gsLst>
                  <a:lin ang="5400000" scaled="1"/>
                </a:gradFill>
                <a:latin typeface="Rix모던고딕 M" panose="02020603020101020101" pitchFamily="18" charset="-127"/>
                <a:ea typeface="Rix모던고딕 M" panose="02020603020101020101" pitchFamily="18" charset="-127"/>
                <a:cs typeface="+mn-cs"/>
              </a:rPr>
              <a:t> Information &amp; Communications</a:t>
            </a:r>
            <a:endParaRPr lang="en-US" altLang="ko-KR" sz="900" kern="1200" spc="0" dirty="0">
              <a:gradFill>
                <a:gsLst>
                  <a:gs pos="6731">
                    <a:schemeClr val="bg1">
                      <a:lumMod val="50000"/>
                    </a:schemeClr>
                  </a:gs>
                  <a:gs pos="15865">
                    <a:schemeClr val="bg1">
                      <a:lumMod val="50000"/>
                    </a:schemeClr>
                  </a:gs>
                </a:gsLst>
                <a:lin ang="5400000" scaled="1"/>
              </a:gradFill>
              <a:latin typeface="Rix모던고딕 M" panose="02020603020101020101" pitchFamily="18" charset="-127"/>
              <a:ea typeface="Rix모던고딕 M" panose="02020603020101020101" pitchFamily="18" charset="-127"/>
              <a:cs typeface="+mn-cs"/>
            </a:endParaRPr>
          </a:p>
        </p:txBody>
      </p:sp>
      <p:grpSp>
        <p:nvGrpSpPr>
          <p:cNvPr id="2" name="그룹 9"/>
          <p:cNvGrpSpPr/>
          <p:nvPr userDrawn="1"/>
        </p:nvGrpSpPr>
        <p:grpSpPr>
          <a:xfrm>
            <a:off x="0" y="0"/>
            <a:ext cx="361235" cy="6858000"/>
            <a:chOff x="0" y="-1"/>
            <a:chExt cx="446981" cy="8485871"/>
          </a:xfrm>
        </p:grpSpPr>
        <p:sp>
          <p:nvSpPr>
            <p:cNvPr id="11" name="직사각형 10"/>
            <p:cNvSpPr/>
            <p:nvPr/>
          </p:nvSpPr>
          <p:spPr>
            <a:xfrm>
              <a:off x="0" y="-1"/>
              <a:ext cx="265471" cy="8485871"/>
            </a:xfrm>
            <a:prstGeom prst="rect">
              <a:avLst/>
            </a:prstGeom>
            <a:solidFill>
              <a:srgbClr val="0E4A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  <p:sp>
          <p:nvSpPr>
            <p:cNvPr id="12" name="이등변 삼각형 11"/>
            <p:cNvSpPr/>
            <p:nvPr/>
          </p:nvSpPr>
          <p:spPr>
            <a:xfrm rot="5400000">
              <a:off x="222417" y="676461"/>
              <a:ext cx="266465" cy="182662"/>
            </a:xfrm>
            <a:prstGeom prst="triangle">
              <a:avLst/>
            </a:prstGeom>
            <a:solidFill>
              <a:srgbClr val="126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232613" y="-1"/>
              <a:ext cx="72000" cy="8485871"/>
            </a:xfrm>
            <a:prstGeom prst="rect">
              <a:avLst/>
            </a:prstGeom>
            <a:solidFill>
              <a:srgbClr val="126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486402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FDDB-D87C-4782-A54A-84CBFA1D362E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671" y="6481039"/>
            <a:ext cx="495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54 – ФЗ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.</a:t>
            </a:r>
            <a:r>
              <a:rPr lang="ru-RU" b="1" baseline="0" dirty="0" smtClean="0">
                <a:solidFill>
                  <a:schemeClr val="bg1"/>
                </a:solidFill>
                <a:latin typeface="+mn-lt"/>
              </a:rPr>
              <a:t> АТОЛ И ПАРТНЕРЫ: СТРАТЕГИЯ УСПЕХА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Rectangle 64"/>
          <p:cNvSpPr/>
          <p:nvPr userDrawn="1"/>
        </p:nvSpPr>
        <p:spPr>
          <a:xfrm>
            <a:off x="277095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3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8" y="287895"/>
            <a:ext cx="1171173" cy="31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1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FDDB-D87C-4782-A54A-84CBFA1D362E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64"/>
          <p:cNvSpPr/>
          <p:nvPr userDrawn="1"/>
        </p:nvSpPr>
        <p:spPr>
          <a:xfrm>
            <a:off x="277095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3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791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FDDB-D87C-4782-A54A-84CBFA1D362E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64"/>
          <p:cNvSpPr/>
          <p:nvPr userDrawn="1"/>
        </p:nvSpPr>
        <p:spPr>
          <a:xfrm>
            <a:off x="277095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3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3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FDDB-D87C-4782-A54A-84CBFA1D362E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Rectangle 64"/>
          <p:cNvSpPr/>
          <p:nvPr userDrawn="1"/>
        </p:nvSpPr>
        <p:spPr>
          <a:xfrm>
            <a:off x="277095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3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3148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FDDB-D87C-4782-A54A-84CBFA1D362E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10538" y="165102"/>
            <a:ext cx="1579303" cy="424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90671" y="6481039"/>
            <a:ext cx="495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n-lt"/>
              </a:rPr>
              <a:t>54 – ФЗ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.</a:t>
            </a:r>
            <a:r>
              <a:rPr lang="ru-RU" b="1" baseline="0" dirty="0" smtClean="0">
                <a:solidFill>
                  <a:schemeClr val="bg1"/>
                </a:solidFill>
                <a:latin typeface="+mn-lt"/>
              </a:rPr>
              <a:t> АТОЛ И ПАРТНЕРЫ: СТРАТЕГИЯ УСПЕХА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115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FDDB-D87C-4782-A54A-84CBFA1D362E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0880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FDDB-D87C-4782-A54A-84CBFA1D362E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7812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FDDB-D87C-4782-A54A-84CBFA1D362E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0443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2459" y="310169"/>
            <a:ext cx="8543925" cy="40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3FDDB-D87C-4782-A54A-84CBFA1D362E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685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50" r:id="rId11"/>
    <p:sldLayoutId id="2147483660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7.jpe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00625" y="5272548"/>
            <a:ext cx="52071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Роман Мухранов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Старший менеджер по продукту 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AutoID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0571" y="319313"/>
            <a:ext cx="4760686" cy="35705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09070" y="1194751"/>
            <a:ext cx="52081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/>
              <a:t>АТОЛ и Клеверенс.</a:t>
            </a:r>
          </a:p>
          <a:p>
            <a:pPr algn="ctr"/>
            <a:r>
              <a:rPr lang="ru-RU" sz="4000" b="1" dirty="0" smtClean="0">
                <a:solidFill>
                  <a:srgbClr val="ED1B2F"/>
                </a:solidFill>
              </a:rPr>
              <a:t>Комплексный подход!</a:t>
            </a:r>
            <a:endParaRPr lang="ru-RU" sz="4000" b="1" dirty="0">
              <a:solidFill>
                <a:srgbClr val="ED1B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53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11487" y="223083"/>
            <a:ext cx="8543925" cy="4027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Скоро: во всех аптеках страны!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27343" y="5727805"/>
            <a:ext cx="3468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Настольные сканеры</a:t>
            </a:r>
            <a:endParaRPr lang="ru-RU" sz="2800" b="1" dirty="0"/>
          </a:p>
        </p:txBody>
      </p:sp>
      <p:grpSp>
        <p:nvGrpSpPr>
          <p:cNvPr id="2" name="Группа 7"/>
          <p:cNvGrpSpPr/>
          <p:nvPr/>
        </p:nvGrpSpPr>
        <p:grpSpPr>
          <a:xfrm>
            <a:off x="0" y="3995754"/>
            <a:ext cx="4598441" cy="2252061"/>
            <a:chOff x="459642" y="4518999"/>
            <a:chExt cx="6771115" cy="1658251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70853" y="4968416"/>
              <a:ext cx="5762186" cy="294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000" b="1" dirty="0" smtClean="0"/>
                <a:t>Считывают </a:t>
              </a:r>
              <a:r>
                <a:rPr lang="ru-RU" sz="2000" b="1" dirty="0" smtClean="0">
                  <a:solidFill>
                    <a:srgbClr val="FF0000"/>
                  </a:solidFill>
                </a:rPr>
                <a:t>все виды 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2D </a:t>
              </a:r>
              <a:r>
                <a:rPr lang="ru-RU" sz="2000" b="1" dirty="0" smtClean="0">
                  <a:solidFill>
                    <a:srgbClr val="FF0000"/>
                  </a:solidFill>
                </a:rPr>
                <a:t>кодов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80322" y="5417833"/>
              <a:ext cx="6451137" cy="294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000" b="1" dirty="0" smtClean="0"/>
                <a:t>Возможна поставка в белом цвете</a:t>
              </a:r>
              <a:endParaRPr lang="ru-RU" sz="2000" b="1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59642" y="5882639"/>
              <a:ext cx="6350394" cy="294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000" b="1" dirty="0" smtClean="0">
                  <a:solidFill>
                    <a:srgbClr val="FF0000"/>
                  </a:solidFill>
                </a:rPr>
                <a:t>Зарекомендовали себя на рынке!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80322" y="4518999"/>
              <a:ext cx="6750435" cy="294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000" b="1" dirty="0" smtClean="0"/>
                <a:t>Привычный форм-фактор для аптек</a:t>
              </a:r>
              <a:endParaRPr lang="ru-RU" sz="2000" b="1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0" y="741485"/>
            <a:ext cx="6362700" cy="3487615"/>
            <a:chOff x="-1282700" y="220785"/>
            <a:chExt cx="6362700" cy="3487615"/>
          </a:xfrm>
        </p:grpSpPr>
        <p:pic>
          <p:nvPicPr>
            <p:cNvPr id="2050" name="Picture 2" descr="http://partner.atol.ru/files/1276/1207/h_16a53fcdadabc26685a890d085a29ec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54" r="52491" b="696"/>
            <a:stretch/>
          </p:blipFill>
          <p:spPr bwMode="auto">
            <a:xfrm>
              <a:off x="3556000" y="220785"/>
              <a:ext cx="1524000" cy="3487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/>
            <a:srcRect l="49532" r="4686" b="1812"/>
            <a:stretch>
              <a:fillRect/>
            </a:stretch>
          </p:blipFill>
          <p:spPr>
            <a:xfrm>
              <a:off x="1447800" y="730299"/>
              <a:ext cx="1841500" cy="2813001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282700" y="893369"/>
              <a:ext cx="2679700" cy="2645574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3511" y="1612901"/>
            <a:ext cx="2679390" cy="4019086"/>
          </a:xfrm>
          <a:prstGeom prst="rect">
            <a:avLst/>
          </a:prstGeom>
        </p:spPr>
      </p:pic>
      <p:sp>
        <p:nvSpPr>
          <p:cNvPr id="14" name="Круглая лента лицом вверх 13"/>
          <p:cNvSpPr/>
          <p:nvPr/>
        </p:nvSpPr>
        <p:spPr>
          <a:xfrm>
            <a:off x="6671236" y="4967947"/>
            <a:ext cx="2447364" cy="725499"/>
          </a:xfrm>
          <a:prstGeom prst="ellipseRibbon2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От 195</a:t>
            </a:r>
            <a:r>
              <a:rPr lang="en-US" b="1" dirty="0">
                <a:solidFill>
                  <a:srgbClr val="FF0000"/>
                </a:solidFill>
              </a:rPr>
              <a:t>$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25931" y="1025122"/>
            <a:ext cx="115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M10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0844" y="997576"/>
            <a:ext cx="115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7190g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0713" y="919587"/>
            <a:ext cx="115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7580g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5972" y="4304423"/>
            <a:ext cx="1035163" cy="1035163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6440129"/>
            <a:ext cx="5329084" cy="417871"/>
          </a:xfrm>
          <a:prstGeom prst="rect">
            <a:avLst/>
          </a:prstGeom>
          <a:solidFill>
            <a:srgbClr val="EB1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141531" y="1012422"/>
            <a:ext cx="115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M10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696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1049" y="1563846"/>
            <a:ext cx="4231177" cy="3173383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82459" y="310169"/>
            <a:ext cx="8543925" cy="4027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Чемпионы </a:t>
            </a:r>
            <a:r>
              <a:rPr lang="ru-RU" dirty="0" smtClean="0">
                <a:solidFill>
                  <a:srgbClr val="FF0000"/>
                </a:solidFill>
              </a:rPr>
              <a:t>ЕГАИС</a:t>
            </a:r>
            <a:r>
              <a:rPr lang="en-US" dirty="0" smtClean="0"/>
              <a:t> = </a:t>
            </a:r>
            <a:r>
              <a:rPr lang="ru-RU" dirty="0" smtClean="0"/>
              <a:t>Чемпионы в </a:t>
            </a:r>
            <a:r>
              <a:rPr lang="ru-RU" dirty="0" smtClean="0">
                <a:solidFill>
                  <a:srgbClr val="FF0000"/>
                </a:solidFill>
              </a:rPr>
              <a:t>АПТЕКАХ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4596" y="185154"/>
            <a:ext cx="652732" cy="6527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74553">
            <a:off x="4222137" y="874621"/>
            <a:ext cx="2637126" cy="21426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7497" y="991063"/>
            <a:ext cx="2290393" cy="22903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53353" flipH="1">
            <a:off x="7774069" y="4515180"/>
            <a:ext cx="2054615" cy="19515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1234" y="4497250"/>
            <a:ext cx="1963212" cy="19632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501454" y="4593747"/>
            <a:ext cx="2572569" cy="198230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394448" y="4373236"/>
            <a:ext cx="2517195" cy="22769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0286" y="1393371"/>
            <a:ext cx="3396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Honeywell </a:t>
            </a:r>
            <a:r>
              <a:rPr lang="ru-RU" sz="2800" b="1" dirty="0" smtClean="0">
                <a:solidFill>
                  <a:srgbClr val="FF0000"/>
                </a:solidFill>
              </a:rPr>
              <a:t>1450</a:t>
            </a:r>
            <a:r>
              <a:rPr lang="en-US" sz="2800" b="1" dirty="0" smtClean="0">
                <a:solidFill>
                  <a:srgbClr val="FF0000"/>
                </a:solidFill>
              </a:rPr>
              <a:t>g2DHR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35485" y="1342571"/>
            <a:ext cx="3396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Zebra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DS4308HD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6806" y="2290147"/>
            <a:ext cx="1035163" cy="103516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4710" y="2295474"/>
            <a:ext cx="1035163" cy="103516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6440129"/>
            <a:ext cx="5329084" cy="417871"/>
          </a:xfrm>
          <a:prstGeom prst="rect">
            <a:avLst/>
          </a:prstGeom>
          <a:solidFill>
            <a:srgbClr val="EB1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29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37504" y="1843902"/>
            <a:ext cx="4230991" cy="317019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82459" y="310169"/>
            <a:ext cx="8543925" cy="4027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Чемпионы </a:t>
            </a:r>
            <a:r>
              <a:rPr lang="ru-RU" dirty="0" smtClean="0">
                <a:solidFill>
                  <a:srgbClr val="FF0000"/>
                </a:solidFill>
              </a:rPr>
              <a:t>ЕГАИС</a:t>
            </a:r>
            <a:r>
              <a:rPr lang="en-US" dirty="0" smtClean="0"/>
              <a:t> = </a:t>
            </a:r>
            <a:r>
              <a:rPr lang="ru-RU" dirty="0" smtClean="0"/>
              <a:t>Чемпионы в </a:t>
            </a:r>
            <a:r>
              <a:rPr lang="ru-RU" dirty="0" smtClean="0">
                <a:solidFill>
                  <a:srgbClr val="FF0000"/>
                </a:solidFill>
              </a:rPr>
              <a:t>АПТЕКАХ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180975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MobileBase</a:t>
            </a:r>
            <a:r>
              <a:rPr lang="en-US" sz="3600" b="1" dirty="0" smtClean="0">
                <a:solidFill>
                  <a:srgbClr val="FF0000"/>
                </a:solidFill>
              </a:rPr>
              <a:t> DS5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8400" y="17907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АТОЛ </a:t>
            </a:r>
            <a:r>
              <a:rPr lang="en-US" sz="3600" b="1" dirty="0" err="1" smtClean="0">
                <a:solidFill>
                  <a:srgbClr val="FF0000"/>
                </a:solidFill>
              </a:rPr>
              <a:t>Smart.Droid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81200" y="4916667"/>
            <a:ext cx="728254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Уникальная маркировка каждой единицы товара</a:t>
            </a:r>
          </a:p>
          <a:p>
            <a:pPr marL="457200" lvl="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 err="1" smtClean="0"/>
              <a:t>Партионный</a:t>
            </a:r>
            <a:r>
              <a:rPr lang="ru-RU" sz="2400" dirty="0" smtClean="0"/>
              <a:t> учёт</a:t>
            </a:r>
          </a:p>
          <a:p>
            <a:pPr marL="457200" lvl="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Проверка подлинности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0030" y="766073"/>
            <a:ext cx="1573487" cy="2492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2726" y="990578"/>
            <a:ext cx="1098351" cy="22065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538" y="2551949"/>
            <a:ext cx="1035163" cy="10351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0941" y="2607401"/>
            <a:ext cx="1035163" cy="103516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6440129"/>
            <a:ext cx="5329084" cy="417871"/>
          </a:xfrm>
          <a:prstGeom prst="rect">
            <a:avLst/>
          </a:prstGeom>
          <a:solidFill>
            <a:srgbClr val="EB1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081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459" y="405419"/>
            <a:ext cx="8543925" cy="69948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Железное позиционирование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7654" name="Picture 6" descr="http://cdn.dizkon.ru/images/contests/2015/01/27/54c77981018d4.700x534.80.jpg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22000" t="49438" r="43143" b="33334"/>
          <a:stretch>
            <a:fillRect/>
          </a:stretch>
        </p:blipFill>
        <p:spPr bwMode="auto">
          <a:xfrm>
            <a:off x="6045200" y="882650"/>
            <a:ext cx="2457450" cy="876300"/>
          </a:xfrm>
          <a:prstGeom prst="rect">
            <a:avLst/>
          </a:prstGeom>
          <a:noFill/>
        </p:spPr>
      </p:pic>
      <p:pic>
        <p:nvPicPr>
          <p:cNvPr id="27656" name="Picture 8" descr="http://cdn.dizkon.ru/images/contests/2015/01/27/54c77981018d4.700x534.80.jpg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22000" t="69663" r="38286" b="12734"/>
          <a:stretch>
            <a:fillRect/>
          </a:stretch>
        </p:blipFill>
        <p:spPr bwMode="auto">
          <a:xfrm>
            <a:off x="514350" y="869950"/>
            <a:ext cx="2647950" cy="895350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5295" y="1619458"/>
            <a:ext cx="1713526" cy="27140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1739900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АТОЛ </a:t>
            </a:r>
            <a:r>
              <a:rPr lang="en-US" sz="1600" b="1" dirty="0" err="1" smtClean="0">
                <a:solidFill>
                  <a:srgbClr val="FF0000"/>
                </a:solidFill>
              </a:rPr>
              <a:t>Smart.Droid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9175" y="1600178"/>
            <a:ext cx="1377311" cy="276703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0" y="6440129"/>
            <a:ext cx="5329084" cy="417871"/>
          </a:xfrm>
          <a:prstGeom prst="rect">
            <a:avLst/>
          </a:prstGeom>
          <a:solidFill>
            <a:srgbClr val="EB1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0" y="2362997"/>
            <a:ext cx="3556000" cy="3669503"/>
          </a:xfrm>
          <a:prstGeom prst="rect">
            <a:avLst/>
          </a:prstGeom>
        </p:spPr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Разработка АТОЛ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Android 4.4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KitKat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/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WinCE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6.0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Русская клавиатура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Тонкий и компактный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Большой и яркий экран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 dirty="0" smtClean="0"/>
              <a:t>Торговый зал / Небольшой склад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Honeywell / 2D Zebra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3600" y="1711325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FF0000"/>
                </a:solidFill>
              </a:rPr>
              <a:t>MobileBase</a:t>
            </a:r>
            <a:r>
              <a:rPr lang="en-US" sz="1600" b="1" dirty="0" smtClean="0">
                <a:solidFill>
                  <a:srgbClr val="FF0000"/>
                </a:solidFill>
              </a:rPr>
              <a:t> DS5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372100"/>
            <a:ext cx="389572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/>
              <a:t>Доступные технологии – </a:t>
            </a:r>
            <a:r>
              <a:rPr lang="ru-RU" sz="2400" b="1" dirty="0" smtClean="0">
                <a:solidFill>
                  <a:srgbClr val="FF0000"/>
                </a:solidFill>
              </a:rPr>
              <a:t>низкая цена</a:t>
            </a:r>
            <a:endParaRPr lang="en-US" sz="2400" dirty="0" smtClean="0"/>
          </a:p>
          <a:p>
            <a:pPr algn="ctr"/>
            <a:endParaRPr lang="ru-RU" sz="2000" dirty="0"/>
          </a:p>
        </p:txBody>
      </p:sp>
      <p:sp>
        <p:nvSpPr>
          <p:cNvPr id="22" name="Содержимое 2"/>
          <p:cNvSpPr txBox="1">
            <a:spLocks/>
          </p:cNvSpPr>
          <p:nvPr/>
        </p:nvSpPr>
        <p:spPr>
          <a:xfrm>
            <a:off x="6134100" y="2312197"/>
            <a:ext cx="3771900" cy="3669503"/>
          </a:xfrm>
          <a:prstGeom prst="rect">
            <a:avLst/>
          </a:prstGeom>
        </p:spPr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Корейский </a:t>
            </a:r>
            <a:r>
              <a:rPr kumimoji="0" lang="ru-RU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вендор</a:t>
            </a:r>
            <a:endParaRPr kumimoji="0" lang="ru-RU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Корейская компонентная база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Русская клавиатура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Вариативность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конфигураций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Ударопрочный</a:t>
            </a:r>
            <a:r>
              <a:rPr lang="ru-RU" dirty="0" smtClean="0"/>
              <a:t> ТСД с высоким </a:t>
            </a:r>
            <a:r>
              <a:rPr lang="en-US" dirty="0" smtClean="0"/>
              <a:t>IP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 smtClean="0"/>
              <a:t>Для «серьёзного» склада 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Honeywell / 2D Zebra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43575" y="5419725"/>
            <a:ext cx="389572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/>
              <a:t>Надёжный ТСД для склада</a:t>
            </a: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</a:rPr>
              <a:t>за разумные деньги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그림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grpSp>
        <p:nvGrpSpPr>
          <p:cNvPr id="2" name="그룹 8"/>
          <p:cNvGrpSpPr/>
          <p:nvPr/>
        </p:nvGrpSpPr>
        <p:grpSpPr>
          <a:xfrm>
            <a:off x="1844616" y="1697419"/>
            <a:ext cx="2774987" cy="1966804"/>
            <a:chOff x="1844616" y="1697418"/>
            <a:chExt cx="2774987" cy="1966804"/>
          </a:xfrm>
        </p:grpSpPr>
        <p:grpSp>
          <p:nvGrpSpPr>
            <p:cNvPr id="3" name="그룹 3"/>
            <p:cNvGrpSpPr/>
            <p:nvPr/>
          </p:nvGrpSpPr>
          <p:grpSpPr>
            <a:xfrm>
              <a:off x="2021419" y="1954973"/>
              <a:ext cx="2598184" cy="1692659"/>
              <a:chOff x="2021419" y="1954973"/>
              <a:chExt cx="2598184" cy="169265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5" name="Freeform 7"/>
              <p:cNvSpPr>
                <a:spLocks/>
              </p:cNvSpPr>
              <p:nvPr/>
            </p:nvSpPr>
            <p:spPr bwMode="auto">
              <a:xfrm>
                <a:off x="4372405" y="2891725"/>
                <a:ext cx="247198" cy="672640"/>
              </a:xfrm>
              <a:custGeom>
                <a:avLst/>
                <a:gdLst>
                  <a:gd name="T0" fmla="*/ 80 w 80"/>
                  <a:gd name="T1" fmla="*/ 3 h 218"/>
                  <a:gd name="T2" fmla="*/ 73 w 80"/>
                  <a:gd name="T3" fmla="*/ 10 h 218"/>
                  <a:gd name="T4" fmla="*/ 65 w 80"/>
                  <a:gd name="T5" fmla="*/ 18 h 218"/>
                  <a:gd name="T6" fmla="*/ 60 w 80"/>
                  <a:gd name="T7" fmla="*/ 24 h 218"/>
                  <a:gd name="T8" fmla="*/ 56 w 80"/>
                  <a:gd name="T9" fmla="*/ 30 h 218"/>
                  <a:gd name="T10" fmla="*/ 38 w 80"/>
                  <a:gd name="T11" fmla="*/ 62 h 218"/>
                  <a:gd name="T12" fmla="*/ 26 w 80"/>
                  <a:gd name="T13" fmla="*/ 102 h 218"/>
                  <a:gd name="T14" fmla="*/ 23 w 80"/>
                  <a:gd name="T15" fmla="*/ 179 h 218"/>
                  <a:gd name="T16" fmla="*/ 25 w 80"/>
                  <a:gd name="T17" fmla="*/ 205 h 218"/>
                  <a:gd name="T18" fmla="*/ 27 w 80"/>
                  <a:gd name="T19" fmla="*/ 215 h 218"/>
                  <a:gd name="T20" fmla="*/ 1 w 80"/>
                  <a:gd name="T21" fmla="*/ 218 h 218"/>
                  <a:gd name="T22" fmla="*/ 1 w 80"/>
                  <a:gd name="T23" fmla="*/ 207 h 218"/>
                  <a:gd name="T24" fmla="*/ 0 w 80"/>
                  <a:gd name="T25" fmla="*/ 180 h 218"/>
                  <a:gd name="T26" fmla="*/ 12 w 80"/>
                  <a:gd name="T27" fmla="*/ 98 h 218"/>
                  <a:gd name="T28" fmla="*/ 29 w 80"/>
                  <a:gd name="T29" fmla="*/ 57 h 218"/>
                  <a:gd name="T30" fmla="*/ 50 w 80"/>
                  <a:gd name="T31" fmla="*/ 26 h 218"/>
                  <a:gd name="T32" fmla="*/ 56 w 80"/>
                  <a:gd name="T33" fmla="*/ 20 h 218"/>
                  <a:gd name="T34" fmla="*/ 61 w 80"/>
                  <a:gd name="T35" fmla="*/ 14 h 218"/>
                  <a:gd name="T36" fmla="*/ 70 w 80"/>
                  <a:gd name="T37" fmla="*/ 7 h 218"/>
                  <a:gd name="T38" fmla="*/ 78 w 80"/>
                  <a:gd name="T39" fmla="*/ 0 h 218"/>
                  <a:gd name="T40" fmla="*/ 80 w 80"/>
                  <a:gd name="T41" fmla="*/ 3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0" h="218">
                    <a:moveTo>
                      <a:pt x="80" y="3"/>
                    </a:moveTo>
                    <a:cubicBezTo>
                      <a:pt x="80" y="3"/>
                      <a:pt x="77" y="5"/>
                      <a:pt x="73" y="10"/>
                    </a:cubicBezTo>
                    <a:cubicBezTo>
                      <a:pt x="70" y="12"/>
                      <a:pt x="68" y="15"/>
                      <a:pt x="65" y="18"/>
                    </a:cubicBezTo>
                    <a:cubicBezTo>
                      <a:pt x="63" y="20"/>
                      <a:pt x="62" y="22"/>
                      <a:pt x="60" y="24"/>
                    </a:cubicBezTo>
                    <a:cubicBezTo>
                      <a:pt x="59" y="26"/>
                      <a:pt x="57" y="28"/>
                      <a:pt x="56" y="30"/>
                    </a:cubicBezTo>
                    <a:cubicBezTo>
                      <a:pt x="50" y="39"/>
                      <a:pt x="43" y="50"/>
                      <a:pt x="38" y="62"/>
                    </a:cubicBezTo>
                    <a:cubicBezTo>
                      <a:pt x="33" y="74"/>
                      <a:pt x="29" y="88"/>
                      <a:pt x="26" y="102"/>
                    </a:cubicBezTo>
                    <a:cubicBezTo>
                      <a:pt x="21" y="130"/>
                      <a:pt x="21" y="158"/>
                      <a:pt x="23" y="179"/>
                    </a:cubicBezTo>
                    <a:cubicBezTo>
                      <a:pt x="23" y="190"/>
                      <a:pt x="25" y="199"/>
                      <a:pt x="25" y="205"/>
                    </a:cubicBezTo>
                    <a:cubicBezTo>
                      <a:pt x="26" y="211"/>
                      <a:pt x="27" y="215"/>
                      <a:pt x="27" y="215"/>
                    </a:cubicBezTo>
                    <a:cubicBezTo>
                      <a:pt x="1" y="218"/>
                      <a:pt x="1" y="218"/>
                      <a:pt x="1" y="218"/>
                    </a:cubicBezTo>
                    <a:cubicBezTo>
                      <a:pt x="1" y="218"/>
                      <a:pt x="1" y="214"/>
                      <a:pt x="1" y="207"/>
                    </a:cubicBezTo>
                    <a:cubicBezTo>
                      <a:pt x="0" y="201"/>
                      <a:pt x="0" y="191"/>
                      <a:pt x="0" y="180"/>
                    </a:cubicBezTo>
                    <a:cubicBezTo>
                      <a:pt x="1" y="157"/>
                      <a:pt x="4" y="127"/>
                      <a:pt x="12" y="98"/>
                    </a:cubicBezTo>
                    <a:cubicBezTo>
                      <a:pt x="17" y="84"/>
                      <a:pt x="22" y="70"/>
                      <a:pt x="29" y="57"/>
                    </a:cubicBezTo>
                    <a:cubicBezTo>
                      <a:pt x="36" y="45"/>
                      <a:pt x="43" y="34"/>
                      <a:pt x="50" y="26"/>
                    </a:cubicBezTo>
                    <a:cubicBezTo>
                      <a:pt x="52" y="23"/>
                      <a:pt x="54" y="22"/>
                      <a:pt x="56" y="20"/>
                    </a:cubicBezTo>
                    <a:cubicBezTo>
                      <a:pt x="58" y="18"/>
                      <a:pt x="59" y="16"/>
                      <a:pt x="61" y="14"/>
                    </a:cubicBezTo>
                    <a:cubicBezTo>
                      <a:pt x="64" y="11"/>
                      <a:pt x="67" y="9"/>
                      <a:pt x="70" y="7"/>
                    </a:cubicBezTo>
                    <a:cubicBezTo>
                      <a:pt x="75" y="3"/>
                      <a:pt x="78" y="0"/>
                      <a:pt x="78" y="0"/>
                    </a:cubicBezTo>
                    <a:lnTo>
                      <a:pt x="80" y="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" name="Freeform 8"/>
              <p:cNvSpPr>
                <a:spLocks/>
              </p:cNvSpPr>
              <p:nvPr/>
            </p:nvSpPr>
            <p:spPr bwMode="auto">
              <a:xfrm>
                <a:off x="4348986" y="3527936"/>
                <a:ext cx="128803" cy="119696"/>
              </a:xfrm>
              <a:custGeom>
                <a:avLst/>
                <a:gdLst>
                  <a:gd name="T0" fmla="*/ 61 w 99"/>
                  <a:gd name="T1" fmla="*/ 92 h 92"/>
                  <a:gd name="T2" fmla="*/ 99 w 99"/>
                  <a:gd name="T3" fmla="*/ 0 h 92"/>
                  <a:gd name="T4" fmla="*/ 0 w 99"/>
                  <a:gd name="T5" fmla="*/ 9 h 92"/>
                  <a:gd name="T6" fmla="*/ 61 w 99"/>
                  <a:gd name="T7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92">
                    <a:moveTo>
                      <a:pt x="61" y="92"/>
                    </a:moveTo>
                    <a:lnTo>
                      <a:pt x="99" y="0"/>
                    </a:lnTo>
                    <a:lnTo>
                      <a:pt x="0" y="9"/>
                    </a:lnTo>
                    <a:lnTo>
                      <a:pt x="61" y="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" name="Freeform 9"/>
              <p:cNvSpPr>
                <a:spLocks/>
              </p:cNvSpPr>
              <p:nvPr/>
            </p:nvSpPr>
            <p:spPr bwMode="auto">
              <a:xfrm>
                <a:off x="2514515" y="2648430"/>
                <a:ext cx="2101185" cy="416334"/>
              </a:xfrm>
              <a:custGeom>
                <a:avLst/>
                <a:gdLst>
                  <a:gd name="T0" fmla="*/ 682 w 683"/>
                  <a:gd name="T1" fmla="*/ 82 h 135"/>
                  <a:gd name="T2" fmla="*/ 655 w 683"/>
                  <a:gd name="T3" fmla="*/ 69 h 135"/>
                  <a:gd name="T4" fmla="*/ 580 w 683"/>
                  <a:gd name="T5" fmla="*/ 40 h 135"/>
                  <a:gd name="T6" fmla="*/ 470 w 683"/>
                  <a:gd name="T7" fmla="*/ 18 h 135"/>
                  <a:gd name="T8" fmla="*/ 341 w 683"/>
                  <a:gd name="T9" fmla="*/ 18 h 135"/>
                  <a:gd name="T10" fmla="*/ 215 w 683"/>
                  <a:gd name="T11" fmla="*/ 44 h 135"/>
                  <a:gd name="T12" fmla="*/ 110 w 683"/>
                  <a:gd name="T13" fmla="*/ 84 h 135"/>
                  <a:gd name="T14" fmla="*/ 39 w 683"/>
                  <a:gd name="T15" fmla="*/ 120 h 135"/>
                  <a:gd name="T16" fmla="*/ 13 w 683"/>
                  <a:gd name="T17" fmla="*/ 135 h 135"/>
                  <a:gd name="T18" fmla="*/ 0 w 683"/>
                  <a:gd name="T19" fmla="*/ 113 h 135"/>
                  <a:gd name="T20" fmla="*/ 27 w 683"/>
                  <a:gd name="T21" fmla="*/ 98 h 135"/>
                  <a:gd name="T22" fmla="*/ 101 w 683"/>
                  <a:gd name="T23" fmla="*/ 63 h 135"/>
                  <a:gd name="T24" fmla="*/ 210 w 683"/>
                  <a:gd name="T25" fmla="*/ 26 h 135"/>
                  <a:gd name="T26" fmla="*/ 339 w 683"/>
                  <a:gd name="T27" fmla="*/ 4 h 135"/>
                  <a:gd name="T28" fmla="*/ 471 w 683"/>
                  <a:gd name="T29" fmla="*/ 7 h 135"/>
                  <a:gd name="T30" fmla="*/ 582 w 683"/>
                  <a:gd name="T31" fmla="*/ 33 h 135"/>
                  <a:gd name="T32" fmla="*/ 656 w 683"/>
                  <a:gd name="T33" fmla="*/ 65 h 135"/>
                  <a:gd name="T34" fmla="*/ 683 w 683"/>
                  <a:gd name="T35" fmla="*/ 79 h 135"/>
                  <a:gd name="T36" fmla="*/ 682 w 683"/>
                  <a:gd name="T37" fmla="*/ 8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83" h="135">
                    <a:moveTo>
                      <a:pt x="682" y="82"/>
                    </a:moveTo>
                    <a:cubicBezTo>
                      <a:pt x="682" y="82"/>
                      <a:pt x="672" y="77"/>
                      <a:pt x="655" y="69"/>
                    </a:cubicBezTo>
                    <a:cubicBezTo>
                      <a:pt x="637" y="61"/>
                      <a:pt x="611" y="50"/>
                      <a:pt x="580" y="40"/>
                    </a:cubicBezTo>
                    <a:cubicBezTo>
                      <a:pt x="548" y="31"/>
                      <a:pt x="511" y="22"/>
                      <a:pt x="470" y="18"/>
                    </a:cubicBezTo>
                    <a:cubicBezTo>
                      <a:pt x="429" y="13"/>
                      <a:pt x="384" y="14"/>
                      <a:pt x="341" y="18"/>
                    </a:cubicBezTo>
                    <a:cubicBezTo>
                      <a:pt x="297" y="23"/>
                      <a:pt x="254" y="32"/>
                      <a:pt x="215" y="44"/>
                    </a:cubicBezTo>
                    <a:cubicBezTo>
                      <a:pt x="175" y="56"/>
                      <a:pt x="140" y="70"/>
                      <a:pt x="110" y="84"/>
                    </a:cubicBezTo>
                    <a:cubicBezTo>
                      <a:pt x="80" y="97"/>
                      <a:pt x="56" y="110"/>
                      <a:pt x="39" y="120"/>
                    </a:cubicBezTo>
                    <a:cubicBezTo>
                      <a:pt x="23" y="129"/>
                      <a:pt x="13" y="135"/>
                      <a:pt x="13" y="135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3"/>
                      <a:pt x="10" y="107"/>
                      <a:pt x="27" y="98"/>
                    </a:cubicBezTo>
                    <a:cubicBezTo>
                      <a:pt x="44" y="89"/>
                      <a:pt x="70" y="76"/>
                      <a:pt x="101" y="63"/>
                    </a:cubicBezTo>
                    <a:cubicBezTo>
                      <a:pt x="132" y="50"/>
                      <a:pt x="169" y="37"/>
                      <a:pt x="210" y="26"/>
                    </a:cubicBezTo>
                    <a:cubicBezTo>
                      <a:pt x="250" y="15"/>
                      <a:pt x="295" y="7"/>
                      <a:pt x="339" y="4"/>
                    </a:cubicBezTo>
                    <a:cubicBezTo>
                      <a:pt x="384" y="0"/>
                      <a:pt x="429" y="2"/>
                      <a:pt x="471" y="7"/>
                    </a:cubicBezTo>
                    <a:cubicBezTo>
                      <a:pt x="512" y="13"/>
                      <a:pt x="550" y="23"/>
                      <a:pt x="582" y="33"/>
                    </a:cubicBezTo>
                    <a:cubicBezTo>
                      <a:pt x="614" y="45"/>
                      <a:pt x="639" y="56"/>
                      <a:pt x="656" y="65"/>
                    </a:cubicBezTo>
                    <a:cubicBezTo>
                      <a:pt x="674" y="74"/>
                      <a:pt x="683" y="79"/>
                      <a:pt x="683" y="79"/>
                    </a:cubicBezTo>
                    <a:lnTo>
                      <a:pt x="682" y="8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" name="Freeform 10"/>
              <p:cNvSpPr>
                <a:spLocks/>
              </p:cNvSpPr>
              <p:nvPr/>
            </p:nvSpPr>
            <p:spPr bwMode="auto">
              <a:xfrm>
                <a:off x="2428646" y="2935961"/>
                <a:ext cx="205565" cy="153523"/>
              </a:xfrm>
              <a:custGeom>
                <a:avLst/>
                <a:gdLst>
                  <a:gd name="T0" fmla="*/ 0 w 158"/>
                  <a:gd name="T1" fmla="*/ 118 h 118"/>
                  <a:gd name="T2" fmla="*/ 158 w 158"/>
                  <a:gd name="T3" fmla="*/ 87 h 118"/>
                  <a:gd name="T4" fmla="*/ 108 w 158"/>
                  <a:gd name="T5" fmla="*/ 0 h 118"/>
                  <a:gd name="T6" fmla="*/ 0 w 158"/>
                  <a:gd name="T7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8" h="118">
                    <a:moveTo>
                      <a:pt x="0" y="118"/>
                    </a:moveTo>
                    <a:lnTo>
                      <a:pt x="158" y="87"/>
                    </a:lnTo>
                    <a:lnTo>
                      <a:pt x="108" y="0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" name="Freeform 11"/>
              <p:cNvSpPr>
                <a:spLocks/>
              </p:cNvSpPr>
              <p:nvPr/>
            </p:nvSpPr>
            <p:spPr bwMode="auto">
              <a:xfrm>
                <a:off x="2705768" y="2346587"/>
                <a:ext cx="1913835" cy="555546"/>
              </a:xfrm>
              <a:custGeom>
                <a:avLst/>
                <a:gdLst>
                  <a:gd name="T0" fmla="*/ 619 w 622"/>
                  <a:gd name="T1" fmla="*/ 180 h 180"/>
                  <a:gd name="T2" fmla="*/ 599 w 622"/>
                  <a:gd name="T3" fmla="*/ 160 h 180"/>
                  <a:gd name="T4" fmla="*/ 540 w 622"/>
                  <a:gd name="T5" fmla="*/ 114 h 180"/>
                  <a:gd name="T6" fmla="*/ 447 w 622"/>
                  <a:gd name="T7" fmla="*/ 63 h 180"/>
                  <a:gd name="T8" fmla="*/ 332 w 622"/>
                  <a:gd name="T9" fmla="*/ 29 h 180"/>
                  <a:gd name="T10" fmla="*/ 212 w 622"/>
                  <a:gd name="T11" fmla="*/ 19 h 180"/>
                  <a:gd name="T12" fmla="*/ 107 w 622"/>
                  <a:gd name="T13" fmla="*/ 29 h 180"/>
                  <a:gd name="T14" fmla="*/ 34 w 622"/>
                  <a:gd name="T15" fmla="*/ 45 h 180"/>
                  <a:gd name="T16" fmla="*/ 7 w 622"/>
                  <a:gd name="T17" fmla="*/ 52 h 180"/>
                  <a:gd name="T18" fmla="*/ 0 w 622"/>
                  <a:gd name="T19" fmla="*/ 27 h 180"/>
                  <a:gd name="T20" fmla="*/ 28 w 622"/>
                  <a:gd name="T21" fmla="*/ 20 h 180"/>
                  <a:gd name="T22" fmla="*/ 104 w 622"/>
                  <a:gd name="T23" fmla="*/ 7 h 180"/>
                  <a:gd name="T24" fmla="*/ 212 w 622"/>
                  <a:gd name="T25" fmla="*/ 1 h 180"/>
                  <a:gd name="T26" fmla="*/ 335 w 622"/>
                  <a:gd name="T27" fmla="*/ 14 h 180"/>
                  <a:gd name="T28" fmla="*/ 452 w 622"/>
                  <a:gd name="T29" fmla="*/ 53 h 180"/>
                  <a:gd name="T30" fmla="*/ 544 w 622"/>
                  <a:gd name="T31" fmla="*/ 108 h 180"/>
                  <a:gd name="T32" fmla="*/ 602 w 622"/>
                  <a:gd name="T33" fmla="*/ 157 h 180"/>
                  <a:gd name="T34" fmla="*/ 622 w 622"/>
                  <a:gd name="T35" fmla="*/ 178 h 180"/>
                  <a:gd name="T36" fmla="*/ 619 w 622"/>
                  <a:gd name="T37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22" h="180">
                    <a:moveTo>
                      <a:pt x="619" y="180"/>
                    </a:moveTo>
                    <a:cubicBezTo>
                      <a:pt x="619" y="180"/>
                      <a:pt x="612" y="173"/>
                      <a:pt x="599" y="160"/>
                    </a:cubicBezTo>
                    <a:cubicBezTo>
                      <a:pt x="585" y="148"/>
                      <a:pt x="565" y="131"/>
                      <a:pt x="540" y="114"/>
                    </a:cubicBezTo>
                    <a:cubicBezTo>
                      <a:pt x="514" y="96"/>
                      <a:pt x="483" y="78"/>
                      <a:pt x="447" y="63"/>
                    </a:cubicBezTo>
                    <a:cubicBezTo>
                      <a:pt x="412" y="48"/>
                      <a:pt x="372" y="36"/>
                      <a:pt x="332" y="29"/>
                    </a:cubicBezTo>
                    <a:cubicBezTo>
                      <a:pt x="291" y="22"/>
                      <a:pt x="250" y="19"/>
                      <a:pt x="212" y="19"/>
                    </a:cubicBezTo>
                    <a:cubicBezTo>
                      <a:pt x="173" y="20"/>
                      <a:pt x="137" y="24"/>
                      <a:pt x="107" y="29"/>
                    </a:cubicBezTo>
                    <a:cubicBezTo>
                      <a:pt x="77" y="34"/>
                      <a:pt x="52" y="40"/>
                      <a:pt x="34" y="45"/>
                    </a:cubicBezTo>
                    <a:cubicBezTo>
                      <a:pt x="17" y="49"/>
                      <a:pt x="7" y="52"/>
                      <a:pt x="7" y="52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10" y="25"/>
                      <a:pt x="28" y="20"/>
                    </a:cubicBezTo>
                    <a:cubicBezTo>
                      <a:pt x="47" y="16"/>
                      <a:pt x="72" y="11"/>
                      <a:pt x="104" y="7"/>
                    </a:cubicBezTo>
                    <a:cubicBezTo>
                      <a:pt x="135" y="3"/>
                      <a:pt x="172" y="0"/>
                      <a:pt x="212" y="1"/>
                    </a:cubicBezTo>
                    <a:cubicBezTo>
                      <a:pt x="251" y="1"/>
                      <a:pt x="293" y="6"/>
                      <a:pt x="335" y="14"/>
                    </a:cubicBezTo>
                    <a:cubicBezTo>
                      <a:pt x="376" y="23"/>
                      <a:pt x="416" y="37"/>
                      <a:pt x="452" y="53"/>
                    </a:cubicBezTo>
                    <a:cubicBezTo>
                      <a:pt x="487" y="70"/>
                      <a:pt x="519" y="90"/>
                      <a:pt x="544" y="108"/>
                    </a:cubicBezTo>
                    <a:cubicBezTo>
                      <a:pt x="569" y="127"/>
                      <a:pt x="589" y="144"/>
                      <a:pt x="602" y="157"/>
                    </a:cubicBezTo>
                    <a:cubicBezTo>
                      <a:pt x="615" y="170"/>
                      <a:pt x="622" y="178"/>
                      <a:pt x="622" y="178"/>
                    </a:cubicBezTo>
                    <a:lnTo>
                      <a:pt x="619" y="18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" name="Freeform 12"/>
              <p:cNvSpPr>
                <a:spLocks/>
              </p:cNvSpPr>
              <p:nvPr/>
            </p:nvSpPr>
            <p:spPr bwMode="auto">
              <a:xfrm>
                <a:off x="2606889" y="2386920"/>
                <a:ext cx="196458" cy="126201"/>
              </a:xfrm>
              <a:custGeom>
                <a:avLst/>
                <a:gdLst>
                  <a:gd name="T0" fmla="*/ 0 w 151"/>
                  <a:gd name="T1" fmla="*/ 85 h 97"/>
                  <a:gd name="T2" fmla="*/ 151 w 151"/>
                  <a:gd name="T3" fmla="*/ 97 h 97"/>
                  <a:gd name="T4" fmla="*/ 128 w 151"/>
                  <a:gd name="T5" fmla="*/ 0 h 97"/>
                  <a:gd name="T6" fmla="*/ 0 w 151"/>
                  <a:gd name="T7" fmla="*/ 8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97">
                    <a:moveTo>
                      <a:pt x="0" y="85"/>
                    </a:moveTo>
                    <a:lnTo>
                      <a:pt x="151" y="97"/>
                    </a:lnTo>
                    <a:lnTo>
                      <a:pt x="128" y="0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" name="Freeform 13"/>
              <p:cNvSpPr>
                <a:spLocks/>
              </p:cNvSpPr>
              <p:nvPr/>
            </p:nvSpPr>
            <p:spPr bwMode="auto">
              <a:xfrm>
                <a:off x="2237392" y="2121507"/>
                <a:ext cx="2357491" cy="761111"/>
              </a:xfrm>
              <a:custGeom>
                <a:avLst/>
                <a:gdLst>
                  <a:gd name="T0" fmla="*/ 763 w 766"/>
                  <a:gd name="T1" fmla="*/ 247 h 247"/>
                  <a:gd name="T2" fmla="*/ 758 w 766"/>
                  <a:gd name="T3" fmla="*/ 240 h 247"/>
                  <a:gd name="T4" fmla="*/ 751 w 766"/>
                  <a:gd name="T5" fmla="*/ 231 h 247"/>
                  <a:gd name="T6" fmla="*/ 741 w 766"/>
                  <a:gd name="T7" fmla="*/ 220 h 247"/>
                  <a:gd name="T8" fmla="*/ 673 w 766"/>
                  <a:gd name="T9" fmla="*/ 155 h 247"/>
                  <a:gd name="T10" fmla="*/ 622 w 766"/>
                  <a:gd name="T11" fmla="*/ 119 h 247"/>
                  <a:gd name="T12" fmla="*/ 560 w 766"/>
                  <a:gd name="T13" fmla="*/ 86 h 247"/>
                  <a:gd name="T14" fmla="*/ 415 w 766"/>
                  <a:gd name="T15" fmla="*/ 40 h 247"/>
                  <a:gd name="T16" fmla="*/ 265 w 766"/>
                  <a:gd name="T17" fmla="*/ 22 h 247"/>
                  <a:gd name="T18" fmla="*/ 132 w 766"/>
                  <a:gd name="T19" fmla="*/ 24 h 247"/>
                  <a:gd name="T20" fmla="*/ 39 w 766"/>
                  <a:gd name="T21" fmla="*/ 34 h 247"/>
                  <a:gd name="T22" fmla="*/ 4 w 766"/>
                  <a:gd name="T23" fmla="*/ 40 h 247"/>
                  <a:gd name="T24" fmla="*/ 0 w 766"/>
                  <a:gd name="T25" fmla="*/ 14 h 247"/>
                  <a:gd name="T26" fmla="*/ 36 w 766"/>
                  <a:gd name="T27" fmla="*/ 9 h 247"/>
                  <a:gd name="T28" fmla="*/ 131 w 766"/>
                  <a:gd name="T29" fmla="*/ 2 h 247"/>
                  <a:gd name="T30" fmla="*/ 266 w 766"/>
                  <a:gd name="T31" fmla="*/ 3 h 247"/>
                  <a:gd name="T32" fmla="*/ 419 w 766"/>
                  <a:gd name="T33" fmla="*/ 25 h 247"/>
                  <a:gd name="T34" fmla="*/ 564 w 766"/>
                  <a:gd name="T35" fmla="*/ 76 h 247"/>
                  <a:gd name="T36" fmla="*/ 626 w 766"/>
                  <a:gd name="T37" fmla="*/ 111 h 247"/>
                  <a:gd name="T38" fmla="*/ 677 w 766"/>
                  <a:gd name="T39" fmla="*/ 149 h 247"/>
                  <a:gd name="T40" fmla="*/ 744 w 766"/>
                  <a:gd name="T41" fmla="*/ 217 h 247"/>
                  <a:gd name="T42" fmla="*/ 754 w 766"/>
                  <a:gd name="T43" fmla="*/ 229 h 247"/>
                  <a:gd name="T44" fmla="*/ 760 w 766"/>
                  <a:gd name="T45" fmla="*/ 238 h 247"/>
                  <a:gd name="T46" fmla="*/ 766 w 766"/>
                  <a:gd name="T47" fmla="*/ 245 h 247"/>
                  <a:gd name="T48" fmla="*/ 763 w 766"/>
                  <a:gd name="T49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66" h="247">
                    <a:moveTo>
                      <a:pt x="763" y="247"/>
                    </a:moveTo>
                    <a:cubicBezTo>
                      <a:pt x="763" y="247"/>
                      <a:pt x="761" y="245"/>
                      <a:pt x="758" y="240"/>
                    </a:cubicBezTo>
                    <a:cubicBezTo>
                      <a:pt x="756" y="238"/>
                      <a:pt x="753" y="235"/>
                      <a:pt x="751" y="231"/>
                    </a:cubicBezTo>
                    <a:cubicBezTo>
                      <a:pt x="748" y="228"/>
                      <a:pt x="745" y="224"/>
                      <a:pt x="741" y="220"/>
                    </a:cubicBezTo>
                    <a:cubicBezTo>
                      <a:pt x="726" y="202"/>
                      <a:pt x="704" y="179"/>
                      <a:pt x="673" y="155"/>
                    </a:cubicBezTo>
                    <a:cubicBezTo>
                      <a:pt x="658" y="143"/>
                      <a:pt x="641" y="130"/>
                      <a:pt x="622" y="119"/>
                    </a:cubicBezTo>
                    <a:cubicBezTo>
                      <a:pt x="603" y="107"/>
                      <a:pt x="582" y="96"/>
                      <a:pt x="560" y="86"/>
                    </a:cubicBezTo>
                    <a:cubicBezTo>
                      <a:pt x="516" y="66"/>
                      <a:pt x="466" y="50"/>
                      <a:pt x="415" y="40"/>
                    </a:cubicBezTo>
                    <a:cubicBezTo>
                      <a:pt x="365" y="29"/>
                      <a:pt x="313" y="24"/>
                      <a:pt x="265" y="22"/>
                    </a:cubicBezTo>
                    <a:cubicBezTo>
                      <a:pt x="216" y="20"/>
                      <a:pt x="171" y="21"/>
                      <a:pt x="132" y="24"/>
                    </a:cubicBezTo>
                    <a:cubicBezTo>
                      <a:pt x="93" y="27"/>
                      <a:pt x="61" y="31"/>
                      <a:pt x="39" y="34"/>
                    </a:cubicBezTo>
                    <a:cubicBezTo>
                      <a:pt x="17" y="38"/>
                      <a:pt x="4" y="40"/>
                      <a:pt x="4" y="4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13" y="12"/>
                      <a:pt x="36" y="9"/>
                    </a:cubicBezTo>
                    <a:cubicBezTo>
                      <a:pt x="59" y="7"/>
                      <a:pt x="91" y="3"/>
                      <a:pt x="131" y="2"/>
                    </a:cubicBezTo>
                    <a:cubicBezTo>
                      <a:pt x="170" y="0"/>
                      <a:pt x="216" y="0"/>
                      <a:pt x="266" y="3"/>
                    </a:cubicBezTo>
                    <a:cubicBezTo>
                      <a:pt x="315" y="6"/>
                      <a:pt x="367" y="13"/>
                      <a:pt x="419" y="25"/>
                    </a:cubicBezTo>
                    <a:cubicBezTo>
                      <a:pt x="470" y="37"/>
                      <a:pt x="520" y="55"/>
                      <a:pt x="564" y="76"/>
                    </a:cubicBezTo>
                    <a:cubicBezTo>
                      <a:pt x="586" y="87"/>
                      <a:pt x="607" y="99"/>
                      <a:pt x="626" y="111"/>
                    </a:cubicBezTo>
                    <a:cubicBezTo>
                      <a:pt x="645" y="124"/>
                      <a:pt x="662" y="137"/>
                      <a:pt x="677" y="149"/>
                    </a:cubicBezTo>
                    <a:cubicBezTo>
                      <a:pt x="708" y="174"/>
                      <a:pt x="730" y="199"/>
                      <a:pt x="744" y="217"/>
                    </a:cubicBezTo>
                    <a:cubicBezTo>
                      <a:pt x="748" y="221"/>
                      <a:pt x="751" y="225"/>
                      <a:pt x="754" y="229"/>
                    </a:cubicBezTo>
                    <a:cubicBezTo>
                      <a:pt x="756" y="232"/>
                      <a:pt x="759" y="235"/>
                      <a:pt x="760" y="238"/>
                    </a:cubicBezTo>
                    <a:cubicBezTo>
                      <a:pt x="764" y="243"/>
                      <a:pt x="766" y="245"/>
                      <a:pt x="766" y="245"/>
                    </a:cubicBezTo>
                    <a:lnTo>
                      <a:pt x="763" y="24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" name="Freeform 14"/>
              <p:cNvSpPr>
                <a:spLocks/>
              </p:cNvSpPr>
              <p:nvPr/>
            </p:nvSpPr>
            <p:spPr bwMode="auto">
              <a:xfrm>
                <a:off x="2021419" y="2139721"/>
                <a:ext cx="240693" cy="128803"/>
              </a:xfrm>
              <a:custGeom>
                <a:avLst/>
                <a:gdLst>
                  <a:gd name="T0" fmla="*/ 0 w 185"/>
                  <a:gd name="T1" fmla="*/ 83 h 99"/>
                  <a:gd name="T2" fmla="*/ 185 w 185"/>
                  <a:gd name="T3" fmla="*/ 99 h 99"/>
                  <a:gd name="T4" fmla="*/ 171 w 185"/>
                  <a:gd name="T5" fmla="*/ 0 h 99"/>
                  <a:gd name="T6" fmla="*/ 0 w 185"/>
                  <a:gd name="T7" fmla="*/ 83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5" h="99">
                    <a:moveTo>
                      <a:pt x="0" y="83"/>
                    </a:moveTo>
                    <a:lnTo>
                      <a:pt x="185" y="99"/>
                    </a:lnTo>
                    <a:lnTo>
                      <a:pt x="171" y="0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Freeform 15"/>
              <p:cNvSpPr>
                <a:spLocks/>
              </p:cNvSpPr>
              <p:nvPr/>
            </p:nvSpPr>
            <p:spPr bwMode="auto">
              <a:xfrm>
                <a:off x="3015416" y="1979693"/>
                <a:ext cx="1579467" cy="902925"/>
              </a:xfrm>
              <a:custGeom>
                <a:avLst/>
                <a:gdLst>
                  <a:gd name="T0" fmla="*/ 510 w 513"/>
                  <a:gd name="T1" fmla="*/ 293 h 293"/>
                  <a:gd name="T2" fmla="*/ 496 w 513"/>
                  <a:gd name="T3" fmla="*/ 271 h 293"/>
                  <a:gd name="T4" fmla="*/ 479 w 513"/>
                  <a:gd name="T5" fmla="*/ 246 h 293"/>
                  <a:gd name="T6" fmla="*/ 455 w 513"/>
                  <a:gd name="T7" fmla="*/ 215 h 293"/>
                  <a:gd name="T8" fmla="*/ 386 w 513"/>
                  <a:gd name="T9" fmla="*/ 148 h 293"/>
                  <a:gd name="T10" fmla="*/ 292 w 513"/>
                  <a:gd name="T11" fmla="*/ 88 h 293"/>
                  <a:gd name="T12" fmla="*/ 189 w 513"/>
                  <a:gd name="T13" fmla="*/ 49 h 293"/>
                  <a:gd name="T14" fmla="*/ 94 w 513"/>
                  <a:gd name="T15" fmla="*/ 30 h 293"/>
                  <a:gd name="T16" fmla="*/ 26 w 513"/>
                  <a:gd name="T17" fmla="*/ 26 h 293"/>
                  <a:gd name="T18" fmla="*/ 0 w 513"/>
                  <a:gd name="T19" fmla="*/ 26 h 293"/>
                  <a:gd name="T20" fmla="*/ 0 w 513"/>
                  <a:gd name="T21" fmla="*/ 0 h 293"/>
                  <a:gd name="T22" fmla="*/ 27 w 513"/>
                  <a:gd name="T23" fmla="*/ 1 h 293"/>
                  <a:gd name="T24" fmla="*/ 97 w 513"/>
                  <a:gd name="T25" fmla="*/ 8 h 293"/>
                  <a:gd name="T26" fmla="*/ 194 w 513"/>
                  <a:gd name="T27" fmla="*/ 31 h 293"/>
                  <a:gd name="T28" fmla="*/ 299 w 513"/>
                  <a:gd name="T29" fmla="*/ 75 h 293"/>
                  <a:gd name="T30" fmla="*/ 392 w 513"/>
                  <a:gd name="T31" fmla="*/ 139 h 293"/>
                  <a:gd name="T32" fmla="*/ 461 w 513"/>
                  <a:gd name="T33" fmla="*/ 211 h 293"/>
                  <a:gd name="T34" fmla="*/ 484 w 513"/>
                  <a:gd name="T35" fmla="*/ 243 h 293"/>
                  <a:gd name="T36" fmla="*/ 500 w 513"/>
                  <a:gd name="T37" fmla="*/ 269 h 293"/>
                  <a:gd name="T38" fmla="*/ 513 w 513"/>
                  <a:gd name="T39" fmla="*/ 292 h 293"/>
                  <a:gd name="T40" fmla="*/ 510 w 513"/>
                  <a:gd name="T41" fmla="*/ 293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3" h="293">
                    <a:moveTo>
                      <a:pt x="510" y="293"/>
                    </a:moveTo>
                    <a:cubicBezTo>
                      <a:pt x="510" y="293"/>
                      <a:pt x="505" y="285"/>
                      <a:pt x="496" y="271"/>
                    </a:cubicBezTo>
                    <a:cubicBezTo>
                      <a:pt x="492" y="264"/>
                      <a:pt x="486" y="256"/>
                      <a:pt x="479" y="246"/>
                    </a:cubicBezTo>
                    <a:cubicBezTo>
                      <a:pt x="473" y="236"/>
                      <a:pt x="464" y="227"/>
                      <a:pt x="455" y="215"/>
                    </a:cubicBezTo>
                    <a:cubicBezTo>
                      <a:pt x="437" y="194"/>
                      <a:pt x="414" y="170"/>
                      <a:pt x="386" y="148"/>
                    </a:cubicBezTo>
                    <a:cubicBezTo>
                      <a:pt x="358" y="125"/>
                      <a:pt x="326" y="105"/>
                      <a:pt x="292" y="88"/>
                    </a:cubicBezTo>
                    <a:cubicBezTo>
                      <a:pt x="258" y="71"/>
                      <a:pt x="223" y="58"/>
                      <a:pt x="189" y="49"/>
                    </a:cubicBezTo>
                    <a:cubicBezTo>
                      <a:pt x="154" y="40"/>
                      <a:pt x="122" y="34"/>
                      <a:pt x="94" y="30"/>
                    </a:cubicBezTo>
                    <a:cubicBezTo>
                      <a:pt x="66" y="27"/>
                      <a:pt x="42" y="26"/>
                      <a:pt x="26" y="26"/>
                    </a:cubicBezTo>
                    <a:cubicBezTo>
                      <a:pt x="9" y="25"/>
                      <a:pt x="0" y="26"/>
                      <a:pt x="0" y="2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0" y="0"/>
                      <a:pt x="27" y="1"/>
                    </a:cubicBezTo>
                    <a:cubicBezTo>
                      <a:pt x="44" y="2"/>
                      <a:pt x="68" y="4"/>
                      <a:pt x="97" y="8"/>
                    </a:cubicBezTo>
                    <a:cubicBezTo>
                      <a:pt x="126" y="13"/>
                      <a:pt x="159" y="20"/>
                      <a:pt x="194" y="31"/>
                    </a:cubicBezTo>
                    <a:cubicBezTo>
                      <a:pt x="229" y="42"/>
                      <a:pt x="265" y="56"/>
                      <a:pt x="299" y="75"/>
                    </a:cubicBezTo>
                    <a:cubicBezTo>
                      <a:pt x="333" y="93"/>
                      <a:pt x="365" y="116"/>
                      <a:pt x="392" y="139"/>
                    </a:cubicBezTo>
                    <a:cubicBezTo>
                      <a:pt x="420" y="163"/>
                      <a:pt x="443" y="188"/>
                      <a:pt x="461" y="211"/>
                    </a:cubicBezTo>
                    <a:cubicBezTo>
                      <a:pt x="469" y="223"/>
                      <a:pt x="478" y="233"/>
                      <a:pt x="484" y="243"/>
                    </a:cubicBezTo>
                    <a:cubicBezTo>
                      <a:pt x="490" y="253"/>
                      <a:pt x="496" y="261"/>
                      <a:pt x="500" y="269"/>
                    </a:cubicBezTo>
                    <a:cubicBezTo>
                      <a:pt x="508" y="283"/>
                      <a:pt x="513" y="292"/>
                      <a:pt x="513" y="292"/>
                    </a:cubicBezTo>
                    <a:lnTo>
                      <a:pt x="510" y="29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" name="Freeform 16"/>
              <p:cNvSpPr>
                <a:spLocks/>
              </p:cNvSpPr>
              <p:nvPr/>
            </p:nvSpPr>
            <p:spPr bwMode="auto">
              <a:xfrm>
                <a:off x="2852786" y="1954973"/>
                <a:ext cx="234188" cy="128803"/>
              </a:xfrm>
              <a:custGeom>
                <a:avLst/>
                <a:gdLst>
                  <a:gd name="T0" fmla="*/ 0 w 180"/>
                  <a:gd name="T1" fmla="*/ 40 h 99"/>
                  <a:gd name="T2" fmla="*/ 170 w 180"/>
                  <a:gd name="T3" fmla="*/ 99 h 99"/>
                  <a:gd name="T4" fmla="*/ 180 w 180"/>
                  <a:gd name="T5" fmla="*/ 0 h 99"/>
                  <a:gd name="T6" fmla="*/ 0 w 180"/>
                  <a:gd name="T7" fmla="*/ 4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99">
                    <a:moveTo>
                      <a:pt x="0" y="40"/>
                    </a:moveTo>
                    <a:lnTo>
                      <a:pt x="170" y="99"/>
                    </a:lnTo>
                    <a:lnTo>
                      <a:pt x="180" y="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" name="Freeform 17"/>
              <p:cNvSpPr>
                <a:spLocks/>
              </p:cNvSpPr>
              <p:nvPr/>
            </p:nvSpPr>
            <p:spPr bwMode="auto">
              <a:xfrm>
                <a:off x="3966479" y="2340082"/>
                <a:ext cx="628404" cy="542536"/>
              </a:xfrm>
              <a:custGeom>
                <a:avLst/>
                <a:gdLst>
                  <a:gd name="T0" fmla="*/ 201 w 204"/>
                  <a:gd name="T1" fmla="*/ 176 h 176"/>
                  <a:gd name="T2" fmla="*/ 194 w 204"/>
                  <a:gd name="T3" fmla="*/ 168 h 176"/>
                  <a:gd name="T4" fmla="*/ 185 w 204"/>
                  <a:gd name="T5" fmla="*/ 159 h 176"/>
                  <a:gd name="T6" fmla="*/ 174 w 204"/>
                  <a:gd name="T7" fmla="*/ 147 h 176"/>
                  <a:gd name="T8" fmla="*/ 109 w 204"/>
                  <a:gd name="T9" fmla="*/ 87 h 176"/>
                  <a:gd name="T10" fmla="*/ 36 w 204"/>
                  <a:gd name="T11" fmla="*/ 40 h 176"/>
                  <a:gd name="T12" fmla="*/ 10 w 204"/>
                  <a:gd name="T13" fmla="*/ 28 h 176"/>
                  <a:gd name="T14" fmla="*/ 3 w 204"/>
                  <a:gd name="T15" fmla="*/ 25 h 176"/>
                  <a:gd name="T16" fmla="*/ 0 w 204"/>
                  <a:gd name="T17" fmla="*/ 24 h 176"/>
                  <a:gd name="T18" fmla="*/ 10 w 204"/>
                  <a:gd name="T19" fmla="*/ 0 h 176"/>
                  <a:gd name="T20" fmla="*/ 13 w 204"/>
                  <a:gd name="T21" fmla="*/ 1 h 176"/>
                  <a:gd name="T22" fmla="*/ 21 w 204"/>
                  <a:gd name="T23" fmla="*/ 5 h 176"/>
                  <a:gd name="T24" fmla="*/ 47 w 204"/>
                  <a:gd name="T25" fmla="*/ 20 h 176"/>
                  <a:gd name="T26" fmla="*/ 119 w 204"/>
                  <a:gd name="T27" fmla="*/ 76 h 176"/>
                  <a:gd name="T28" fmla="*/ 179 w 204"/>
                  <a:gd name="T29" fmla="*/ 142 h 176"/>
                  <a:gd name="T30" fmla="*/ 190 w 204"/>
                  <a:gd name="T31" fmla="*/ 155 h 176"/>
                  <a:gd name="T32" fmla="*/ 197 w 204"/>
                  <a:gd name="T33" fmla="*/ 165 h 176"/>
                  <a:gd name="T34" fmla="*/ 204 w 204"/>
                  <a:gd name="T35" fmla="*/ 174 h 176"/>
                  <a:gd name="T36" fmla="*/ 201 w 204"/>
                  <a:gd name="T37" fmla="*/ 17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4" h="176">
                    <a:moveTo>
                      <a:pt x="201" y="176"/>
                    </a:moveTo>
                    <a:cubicBezTo>
                      <a:pt x="201" y="176"/>
                      <a:pt x="199" y="173"/>
                      <a:pt x="194" y="168"/>
                    </a:cubicBezTo>
                    <a:cubicBezTo>
                      <a:pt x="192" y="165"/>
                      <a:pt x="189" y="162"/>
                      <a:pt x="185" y="159"/>
                    </a:cubicBezTo>
                    <a:cubicBezTo>
                      <a:pt x="182" y="155"/>
                      <a:pt x="179" y="151"/>
                      <a:pt x="174" y="147"/>
                    </a:cubicBezTo>
                    <a:cubicBezTo>
                      <a:pt x="158" y="129"/>
                      <a:pt x="134" y="107"/>
                      <a:pt x="109" y="87"/>
                    </a:cubicBezTo>
                    <a:cubicBezTo>
                      <a:pt x="84" y="67"/>
                      <a:pt x="57" y="50"/>
                      <a:pt x="36" y="40"/>
                    </a:cubicBezTo>
                    <a:cubicBezTo>
                      <a:pt x="26" y="34"/>
                      <a:pt x="17" y="30"/>
                      <a:pt x="10" y="28"/>
                    </a:cubicBezTo>
                    <a:cubicBezTo>
                      <a:pt x="7" y="27"/>
                      <a:pt x="5" y="26"/>
                      <a:pt x="3" y="25"/>
                    </a:cubicBezTo>
                    <a:cubicBezTo>
                      <a:pt x="1" y="24"/>
                      <a:pt x="0" y="24"/>
                      <a:pt x="0" y="2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1" y="1"/>
                      <a:pt x="13" y="1"/>
                    </a:cubicBezTo>
                    <a:cubicBezTo>
                      <a:pt x="15" y="2"/>
                      <a:pt x="18" y="3"/>
                      <a:pt x="21" y="5"/>
                    </a:cubicBezTo>
                    <a:cubicBezTo>
                      <a:pt x="27" y="9"/>
                      <a:pt x="37" y="14"/>
                      <a:pt x="47" y="20"/>
                    </a:cubicBezTo>
                    <a:cubicBezTo>
                      <a:pt x="68" y="33"/>
                      <a:pt x="95" y="53"/>
                      <a:pt x="119" y="76"/>
                    </a:cubicBezTo>
                    <a:cubicBezTo>
                      <a:pt x="143" y="98"/>
                      <a:pt x="164" y="123"/>
                      <a:pt x="179" y="142"/>
                    </a:cubicBezTo>
                    <a:cubicBezTo>
                      <a:pt x="183" y="147"/>
                      <a:pt x="187" y="151"/>
                      <a:pt x="190" y="155"/>
                    </a:cubicBezTo>
                    <a:cubicBezTo>
                      <a:pt x="193" y="159"/>
                      <a:pt x="195" y="163"/>
                      <a:pt x="197" y="165"/>
                    </a:cubicBezTo>
                    <a:cubicBezTo>
                      <a:pt x="202" y="171"/>
                      <a:pt x="204" y="174"/>
                      <a:pt x="204" y="174"/>
                    </a:cubicBezTo>
                    <a:lnTo>
                      <a:pt x="201" y="17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" name="Freeform 18"/>
              <p:cNvSpPr>
                <a:spLocks/>
              </p:cNvSpPr>
              <p:nvPr/>
            </p:nvSpPr>
            <p:spPr bwMode="auto">
              <a:xfrm>
                <a:off x="3917039" y="2327072"/>
                <a:ext cx="120997" cy="120997"/>
              </a:xfrm>
              <a:custGeom>
                <a:avLst/>
                <a:gdLst>
                  <a:gd name="T0" fmla="*/ 0 w 39"/>
                  <a:gd name="T1" fmla="*/ 9 h 39"/>
                  <a:gd name="T2" fmla="*/ 4 w 39"/>
                  <a:gd name="T3" fmla="*/ 13 h 39"/>
                  <a:gd name="T4" fmla="*/ 11 w 39"/>
                  <a:gd name="T5" fmla="*/ 24 h 39"/>
                  <a:gd name="T6" fmla="*/ 18 w 39"/>
                  <a:gd name="T7" fmla="*/ 34 h 39"/>
                  <a:gd name="T8" fmla="*/ 21 w 39"/>
                  <a:gd name="T9" fmla="*/ 39 h 39"/>
                  <a:gd name="T10" fmla="*/ 22 w 39"/>
                  <a:gd name="T11" fmla="*/ 28 h 39"/>
                  <a:gd name="T12" fmla="*/ 23 w 39"/>
                  <a:gd name="T13" fmla="*/ 17 h 39"/>
                  <a:gd name="T14" fmla="*/ 31 w 39"/>
                  <a:gd name="T15" fmla="*/ 9 h 39"/>
                  <a:gd name="T16" fmla="*/ 39 w 39"/>
                  <a:gd name="T17" fmla="*/ 0 h 39"/>
                  <a:gd name="T18" fmla="*/ 32 w 39"/>
                  <a:gd name="T19" fmla="*/ 1 h 39"/>
                  <a:gd name="T20" fmla="*/ 19 w 39"/>
                  <a:gd name="T21" fmla="*/ 4 h 39"/>
                  <a:gd name="T22" fmla="*/ 6 w 39"/>
                  <a:gd name="T23" fmla="*/ 7 h 39"/>
                  <a:gd name="T24" fmla="*/ 0 w 39"/>
                  <a:gd name="T25" fmla="*/ 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39">
                    <a:moveTo>
                      <a:pt x="0" y="9"/>
                    </a:moveTo>
                    <a:cubicBezTo>
                      <a:pt x="0" y="9"/>
                      <a:pt x="2" y="10"/>
                      <a:pt x="4" y="13"/>
                    </a:cubicBezTo>
                    <a:cubicBezTo>
                      <a:pt x="6" y="16"/>
                      <a:pt x="9" y="20"/>
                      <a:pt x="11" y="24"/>
                    </a:cubicBezTo>
                    <a:cubicBezTo>
                      <a:pt x="14" y="27"/>
                      <a:pt x="17" y="31"/>
                      <a:pt x="18" y="34"/>
                    </a:cubicBezTo>
                    <a:cubicBezTo>
                      <a:pt x="20" y="37"/>
                      <a:pt x="21" y="39"/>
                      <a:pt x="21" y="39"/>
                    </a:cubicBezTo>
                    <a:cubicBezTo>
                      <a:pt x="21" y="39"/>
                      <a:pt x="22" y="33"/>
                      <a:pt x="22" y="28"/>
                    </a:cubicBezTo>
                    <a:cubicBezTo>
                      <a:pt x="23" y="22"/>
                      <a:pt x="23" y="17"/>
                      <a:pt x="23" y="17"/>
                    </a:cubicBezTo>
                    <a:cubicBezTo>
                      <a:pt x="23" y="17"/>
                      <a:pt x="27" y="13"/>
                      <a:pt x="31" y="9"/>
                    </a:cubicBezTo>
                    <a:cubicBezTo>
                      <a:pt x="35" y="4"/>
                      <a:pt x="39" y="0"/>
                      <a:pt x="39" y="0"/>
                    </a:cubicBezTo>
                    <a:cubicBezTo>
                      <a:pt x="39" y="0"/>
                      <a:pt x="36" y="1"/>
                      <a:pt x="32" y="1"/>
                    </a:cubicBezTo>
                    <a:cubicBezTo>
                      <a:pt x="29" y="2"/>
                      <a:pt x="24" y="3"/>
                      <a:pt x="19" y="4"/>
                    </a:cubicBezTo>
                    <a:cubicBezTo>
                      <a:pt x="14" y="5"/>
                      <a:pt x="9" y="6"/>
                      <a:pt x="6" y="7"/>
                    </a:cubicBezTo>
                    <a:cubicBezTo>
                      <a:pt x="2" y="8"/>
                      <a:pt x="0" y="9"/>
                      <a:pt x="0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4" name="그룹 70"/>
            <p:cNvGrpSpPr/>
            <p:nvPr/>
          </p:nvGrpSpPr>
          <p:grpSpPr>
            <a:xfrm>
              <a:off x="2701866" y="1697418"/>
              <a:ext cx="249237" cy="341205"/>
              <a:chOff x="4079816" y="1716468"/>
              <a:chExt cx="249237" cy="341205"/>
            </a:xfrm>
          </p:grpSpPr>
          <p:sp>
            <p:nvSpPr>
              <p:cNvPr id="69" name="눈물 방울 68"/>
              <p:cNvSpPr/>
              <p:nvPr/>
            </p:nvSpPr>
            <p:spPr>
              <a:xfrm rot="8100000">
                <a:off x="4079816" y="1716468"/>
                <a:ext cx="249237" cy="249237"/>
              </a:xfrm>
              <a:prstGeom prst="teardrop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9" name="그림 2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81913"/>
              <a:stretch/>
            </p:blipFill>
            <p:spPr>
              <a:xfrm>
                <a:off x="4111589" y="1776705"/>
                <a:ext cx="199466" cy="129151"/>
              </a:xfrm>
              <a:prstGeom prst="rect">
                <a:avLst/>
              </a:prstGeom>
            </p:spPr>
          </p:pic>
          <p:sp>
            <p:nvSpPr>
              <p:cNvPr id="70" name="타원 69"/>
              <p:cNvSpPr/>
              <p:nvPr/>
            </p:nvSpPr>
            <p:spPr>
              <a:xfrm>
                <a:off x="4178300" y="1997075"/>
                <a:ext cx="60598" cy="6059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6" name="그룹 71"/>
            <p:cNvGrpSpPr/>
            <p:nvPr/>
          </p:nvGrpSpPr>
          <p:grpSpPr>
            <a:xfrm>
              <a:off x="1844616" y="1951418"/>
              <a:ext cx="249237" cy="341205"/>
              <a:chOff x="4079816" y="1716468"/>
              <a:chExt cx="249237" cy="341205"/>
            </a:xfrm>
          </p:grpSpPr>
          <p:sp>
            <p:nvSpPr>
              <p:cNvPr id="73" name="눈물 방울 72"/>
              <p:cNvSpPr/>
              <p:nvPr/>
            </p:nvSpPr>
            <p:spPr>
              <a:xfrm rot="8100000">
                <a:off x="4079816" y="1716468"/>
                <a:ext cx="249237" cy="249237"/>
              </a:xfrm>
              <a:prstGeom prst="teardrop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74" name="그림 7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81913"/>
              <a:stretch/>
            </p:blipFill>
            <p:spPr>
              <a:xfrm>
                <a:off x="4111589" y="1776705"/>
                <a:ext cx="199466" cy="129151"/>
              </a:xfrm>
              <a:prstGeom prst="rect">
                <a:avLst/>
              </a:prstGeom>
            </p:spPr>
          </p:pic>
          <p:sp>
            <p:nvSpPr>
              <p:cNvPr id="75" name="타원 74"/>
              <p:cNvSpPr/>
              <p:nvPr/>
            </p:nvSpPr>
            <p:spPr>
              <a:xfrm>
                <a:off x="4178300" y="1997075"/>
                <a:ext cx="60598" cy="6059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7" name="그룹 75"/>
            <p:cNvGrpSpPr/>
            <p:nvPr/>
          </p:nvGrpSpPr>
          <p:grpSpPr>
            <a:xfrm>
              <a:off x="2422466" y="2205418"/>
              <a:ext cx="249237" cy="341205"/>
              <a:chOff x="4079816" y="1716468"/>
              <a:chExt cx="249237" cy="341205"/>
            </a:xfrm>
          </p:grpSpPr>
          <p:sp>
            <p:nvSpPr>
              <p:cNvPr id="77" name="눈물 방울 76"/>
              <p:cNvSpPr/>
              <p:nvPr/>
            </p:nvSpPr>
            <p:spPr>
              <a:xfrm rot="8100000">
                <a:off x="4079816" y="1716468"/>
                <a:ext cx="249237" cy="249237"/>
              </a:xfrm>
              <a:prstGeom prst="teardrop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78" name="그림 7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81913"/>
              <a:stretch/>
            </p:blipFill>
            <p:spPr>
              <a:xfrm>
                <a:off x="4111589" y="1776705"/>
                <a:ext cx="199466" cy="129151"/>
              </a:xfrm>
              <a:prstGeom prst="rect">
                <a:avLst/>
              </a:prstGeom>
            </p:spPr>
          </p:pic>
          <p:sp>
            <p:nvSpPr>
              <p:cNvPr id="79" name="타원 78"/>
              <p:cNvSpPr/>
              <p:nvPr/>
            </p:nvSpPr>
            <p:spPr>
              <a:xfrm>
                <a:off x="4178300" y="1997075"/>
                <a:ext cx="60598" cy="6059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79"/>
            <p:cNvGrpSpPr/>
            <p:nvPr/>
          </p:nvGrpSpPr>
          <p:grpSpPr>
            <a:xfrm>
              <a:off x="2244666" y="2789618"/>
              <a:ext cx="249237" cy="341205"/>
              <a:chOff x="4079816" y="1716468"/>
              <a:chExt cx="249237" cy="341205"/>
            </a:xfrm>
          </p:grpSpPr>
          <p:sp>
            <p:nvSpPr>
              <p:cNvPr id="81" name="눈물 방울 80"/>
              <p:cNvSpPr/>
              <p:nvPr/>
            </p:nvSpPr>
            <p:spPr>
              <a:xfrm rot="8100000">
                <a:off x="4079816" y="1716468"/>
                <a:ext cx="249237" cy="249237"/>
              </a:xfrm>
              <a:prstGeom prst="teardrop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82" name="그림 8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81913"/>
              <a:stretch/>
            </p:blipFill>
            <p:spPr>
              <a:xfrm>
                <a:off x="4111589" y="1776705"/>
                <a:ext cx="199466" cy="129151"/>
              </a:xfrm>
              <a:prstGeom prst="rect">
                <a:avLst/>
              </a:prstGeom>
            </p:spPr>
          </p:pic>
          <p:sp>
            <p:nvSpPr>
              <p:cNvPr id="83" name="타원 82"/>
              <p:cNvSpPr/>
              <p:nvPr/>
            </p:nvSpPr>
            <p:spPr>
              <a:xfrm>
                <a:off x="4178300" y="1997075"/>
                <a:ext cx="60598" cy="6059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" name="그룹 83"/>
            <p:cNvGrpSpPr/>
            <p:nvPr/>
          </p:nvGrpSpPr>
          <p:grpSpPr>
            <a:xfrm>
              <a:off x="3777134" y="2019151"/>
              <a:ext cx="249237" cy="341205"/>
              <a:chOff x="4079816" y="1716468"/>
              <a:chExt cx="249237" cy="341205"/>
            </a:xfrm>
          </p:grpSpPr>
          <p:sp>
            <p:nvSpPr>
              <p:cNvPr id="85" name="눈물 방울 84"/>
              <p:cNvSpPr/>
              <p:nvPr/>
            </p:nvSpPr>
            <p:spPr>
              <a:xfrm rot="8100000">
                <a:off x="4079816" y="1716468"/>
                <a:ext cx="249237" cy="249237"/>
              </a:xfrm>
              <a:prstGeom prst="teardrop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86" name="그림 8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81913"/>
              <a:stretch/>
            </p:blipFill>
            <p:spPr>
              <a:xfrm>
                <a:off x="4111589" y="1776705"/>
                <a:ext cx="199466" cy="129151"/>
              </a:xfrm>
              <a:prstGeom prst="rect">
                <a:avLst/>
              </a:prstGeom>
            </p:spPr>
          </p:pic>
          <p:sp>
            <p:nvSpPr>
              <p:cNvPr id="87" name="타원 86"/>
              <p:cNvSpPr/>
              <p:nvPr/>
            </p:nvSpPr>
            <p:spPr>
              <a:xfrm>
                <a:off x="4178300" y="1997075"/>
                <a:ext cx="60598" cy="6059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87"/>
            <p:cNvGrpSpPr/>
            <p:nvPr/>
          </p:nvGrpSpPr>
          <p:grpSpPr>
            <a:xfrm>
              <a:off x="4285134" y="3323017"/>
              <a:ext cx="249237" cy="341205"/>
              <a:chOff x="4079816" y="1716468"/>
              <a:chExt cx="249237" cy="341205"/>
            </a:xfrm>
          </p:grpSpPr>
          <p:sp>
            <p:nvSpPr>
              <p:cNvPr id="89" name="눈물 방울 88"/>
              <p:cNvSpPr/>
              <p:nvPr/>
            </p:nvSpPr>
            <p:spPr>
              <a:xfrm rot="8100000">
                <a:off x="4079816" y="1716468"/>
                <a:ext cx="249237" cy="249237"/>
              </a:xfrm>
              <a:prstGeom prst="teardrop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0" name="그림 8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81913"/>
              <a:stretch/>
            </p:blipFill>
            <p:spPr>
              <a:xfrm>
                <a:off x="4111589" y="1776705"/>
                <a:ext cx="199466" cy="129151"/>
              </a:xfrm>
              <a:prstGeom prst="rect">
                <a:avLst/>
              </a:prstGeom>
            </p:spPr>
          </p:pic>
          <p:sp>
            <p:nvSpPr>
              <p:cNvPr id="91" name="타원 90"/>
              <p:cNvSpPr/>
              <p:nvPr/>
            </p:nvSpPr>
            <p:spPr>
              <a:xfrm>
                <a:off x="4178300" y="1997075"/>
                <a:ext cx="60598" cy="6059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11" name="그룹 7"/>
          <p:cNvGrpSpPr/>
          <p:nvPr/>
        </p:nvGrpSpPr>
        <p:grpSpPr>
          <a:xfrm>
            <a:off x="4613098" y="2191764"/>
            <a:ext cx="4188474" cy="1980459"/>
            <a:chOff x="4613098" y="2191763"/>
            <a:chExt cx="4188474" cy="1980459"/>
          </a:xfrm>
        </p:grpSpPr>
        <p:grpSp>
          <p:nvGrpSpPr>
            <p:cNvPr id="12" name="그룹 6"/>
            <p:cNvGrpSpPr/>
            <p:nvPr/>
          </p:nvGrpSpPr>
          <p:grpSpPr>
            <a:xfrm>
              <a:off x="4613098" y="2191763"/>
              <a:ext cx="3978591" cy="1980190"/>
              <a:chOff x="4613098" y="2191763"/>
              <a:chExt cx="3978591" cy="198019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3" name="Freeform 5"/>
              <p:cNvSpPr>
                <a:spLocks/>
              </p:cNvSpPr>
              <p:nvPr/>
            </p:nvSpPr>
            <p:spPr bwMode="auto">
              <a:xfrm>
                <a:off x="4613098" y="2191763"/>
                <a:ext cx="2874005" cy="710370"/>
              </a:xfrm>
              <a:custGeom>
                <a:avLst/>
                <a:gdLst>
                  <a:gd name="T0" fmla="*/ 0 w 934"/>
                  <a:gd name="T1" fmla="*/ 227 h 230"/>
                  <a:gd name="T2" fmla="*/ 8 w 934"/>
                  <a:gd name="T3" fmla="*/ 220 h 230"/>
                  <a:gd name="T4" fmla="*/ 32 w 934"/>
                  <a:gd name="T5" fmla="*/ 198 h 230"/>
                  <a:gd name="T6" fmla="*/ 123 w 934"/>
                  <a:gd name="T7" fmla="*/ 128 h 230"/>
                  <a:gd name="T8" fmla="*/ 188 w 934"/>
                  <a:gd name="T9" fmla="*/ 88 h 230"/>
                  <a:gd name="T10" fmla="*/ 266 w 934"/>
                  <a:gd name="T11" fmla="*/ 51 h 230"/>
                  <a:gd name="T12" fmla="*/ 446 w 934"/>
                  <a:gd name="T13" fmla="*/ 5 h 230"/>
                  <a:gd name="T14" fmla="*/ 542 w 934"/>
                  <a:gd name="T15" fmla="*/ 1 h 230"/>
                  <a:gd name="T16" fmla="*/ 634 w 934"/>
                  <a:gd name="T17" fmla="*/ 11 h 230"/>
                  <a:gd name="T18" fmla="*/ 791 w 934"/>
                  <a:gd name="T19" fmla="*/ 55 h 230"/>
                  <a:gd name="T20" fmla="*/ 896 w 934"/>
                  <a:gd name="T21" fmla="*/ 106 h 230"/>
                  <a:gd name="T22" fmla="*/ 924 w 934"/>
                  <a:gd name="T23" fmla="*/ 122 h 230"/>
                  <a:gd name="T24" fmla="*/ 934 w 934"/>
                  <a:gd name="T25" fmla="*/ 128 h 230"/>
                  <a:gd name="T26" fmla="*/ 920 w 934"/>
                  <a:gd name="T27" fmla="*/ 150 h 230"/>
                  <a:gd name="T28" fmla="*/ 910 w 934"/>
                  <a:gd name="T29" fmla="*/ 144 h 230"/>
                  <a:gd name="T30" fmla="*/ 883 w 934"/>
                  <a:gd name="T31" fmla="*/ 127 h 230"/>
                  <a:gd name="T32" fmla="*/ 783 w 934"/>
                  <a:gd name="T33" fmla="*/ 76 h 230"/>
                  <a:gd name="T34" fmla="*/ 630 w 934"/>
                  <a:gd name="T35" fmla="*/ 29 h 230"/>
                  <a:gd name="T36" fmla="*/ 541 w 934"/>
                  <a:gd name="T37" fmla="*/ 18 h 230"/>
                  <a:gd name="T38" fmla="*/ 448 w 934"/>
                  <a:gd name="T39" fmla="*/ 19 h 230"/>
                  <a:gd name="T40" fmla="*/ 269 w 934"/>
                  <a:gd name="T41" fmla="*/ 60 h 230"/>
                  <a:gd name="T42" fmla="*/ 192 w 934"/>
                  <a:gd name="T43" fmla="*/ 95 h 230"/>
                  <a:gd name="T44" fmla="*/ 126 w 934"/>
                  <a:gd name="T45" fmla="*/ 134 h 230"/>
                  <a:gd name="T46" fmla="*/ 35 w 934"/>
                  <a:gd name="T47" fmla="*/ 202 h 230"/>
                  <a:gd name="T48" fmla="*/ 10 w 934"/>
                  <a:gd name="T49" fmla="*/ 222 h 230"/>
                  <a:gd name="T50" fmla="*/ 2 w 934"/>
                  <a:gd name="T51" fmla="*/ 230 h 230"/>
                  <a:gd name="T52" fmla="*/ 0 w 934"/>
                  <a:gd name="T53" fmla="*/ 227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34" h="230">
                    <a:moveTo>
                      <a:pt x="0" y="227"/>
                    </a:moveTo>
                    <a:cubicBezTo>
                      <a:pt x="0" y="227"/>
                      <a:pt x="2" y="225"/>
                      <a:pt x="8" y="220"/>
                    </a:cubicBezTo>
                    <a:cubicBezTo>
                      <a:pt x="13" y="215"/>
                      <a:pt x="21" y="207"/>
                      <a:pt x="32" y="198"/>
                    </a:cubicBezTo>
                    <a:cubicBezTo>
                      <a:pt x="53" y="180"/>
                      <a:pt x="83" y="155"/>
                      <a:pt x="123" y="128"/>
                    </a:cubicBezTo>
                    <a:cubicBezTo>
                      <a:pt x="142" y="114"/>
                      <a:pt x="164" y="101"/>
                      <a:pt x="188" y="88"/>
                    </a:cubicBezTo>
                    <a:cubicBezTo>
                      <a:pt x="212" y="75"/>
                      <a:pt x="238" y="62"/>
                      <a:pt x="266" y="51"/>
                    </a:cubicBezTo>
                    <a:cubicBezTo>
                      <a:pt x="321" y="28"/>
                      <a:pt x="383" y="11"/>
                      <a:pt x="446" y="5"/>
                    </a:cubicBezTo>
                    <a:cubicBezTo>
                      <a:pt x="478" y="1"/>
                      <a:pt x="510" y="0"/>
                      <a:pt x="542" y="1"/>
                    </a:cubicBezTo>
                    <a:cubicBezTo>
                      <a:pt x="573" y="2"/>
                      <a:pt x="604" y="6"/>
                      <a:pt x="634" y="11"/>
                    </a:cubicBezTo>
                    <a:cubicBezTo>
                      <a:pt x="693" y="21"/>
                      <a:pt x="747" y="38"/>
                      <a:pt x="791" y="55"/>
                    </a:cubicBezTo>
                    <a:cubicBezTo>
                      <a:pt x="836" y="73"/>
                      <a:pt x="871" y="92"/>
                      <a:pt x="896" y="106"/>
                    </a:cubicBezTo>
                    <a:cubicBezTo>
                      <a:pt x="908" y="112"/>
                      <a:pt x="918" y="118"/>
                      <a:pt x="924" y="122"/>
                    </a:cubicBezTo>
                    <a:cubicBezTo>
                      <a:pt x="930" y="126"/>
                      <a:pt x="934" y="128"/>
                      <a:pt x="934" y="128"/>
                    </a:cubicBezTo>
                    <a:cubicBezTo>
                      <a:pt x="920" y="150"/>
                      <a:pt x="920" y="150"/>
                      <a:pt x="920" y="150"/>
                    </a:cubicBezTo>
                    <a:cubicBezTo>
                      <a:pt x="920" y="150"/>
                      <a:pt x="916" y="148"/>
                      <a:pt x="910" y="144"/>
                    </a:cubicBezTo>
                    <a:cubicBezTo>
                      <a:pt x="904" y="140"/>
                      <a:pt x="895" y="134"/>
                      <a:pt x="883" y="127"/>
                    </a:cubicBezTo>
                    <a:cubicBezTo>
                      <a:pt x="860" y="113"/>
                      <a:pt x="826" y="94"/>
                      <a:pt x="783" y="76"/>
                    </a:cubicBezTo>
                    <a:cubicBezTo>
                      <a:pt x="740" y="58"/>
                      <a:pt x="688" y="40"/>
                      <a:pt x="630" y="29"/>
                    </a:cubicBezTo>
                    <a:cubicBezTo>
                      <a:pt x="602" y="24"/>
                      <a:pt x="572" y="20"/>
                      <a:pt x="541" y="18"/>
                    </a:cubicBezTo>
                    <a:cubicBezTo>
                      <a:pt x="510" y="16"/>
                      <a:pt x="479" y="17"/>
                      <a:pt x="448" y="19"/>
                    </a:cubicBezTo>
                    <a:cubicBezTo>
                      <a:pt x="386" y="24"/>
                      <a:pt x="324" y="39"/>
                      <a:pt x="269" y="60"/>
                    </a:cubicBezTo>
                    <a:cubicBezTo>
                      <a:pt x="242" y="71"/>
                      <a:pt x="216" y="83"/>
                      <a:pt x="192" y="95"/>
                    </a:cubicBezTo>
                    <a:cubicBezTo>
                      <a:pt x="168" y="108"/>
                      <a:pt x="146" y="121"/>
                      <a:pt x="126" y="134"/>
                    </a:cubicBezTo>
                    <a:cubicBezTo>
                      <a:pt x="87" y="159"/>
                      <a:pt x="56" y="184"/>
                      <a:pt x="35" y="202"/>
                    </a:cubicBezTo>
                    <a:cubicBezTo>
                      <a:pt x="24" y="210"/>
                      <a:pt x="16" y="218"/>
                      <a:pt x="10" y="222"/>
                    </a:cubicBezTo>
                    <a:cubicBezTo>
                      <a:pt x="5" y="227"/>
                      <a:pt x="2" y="230"/>
                      <a:pt x="2" y="230"/>
                    </a:cubicBezTo>
                    <a:lnTo>
                      <a:pt x="0" y="22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" name="Freeform 6"/>
              <p:cNvSpPr>
                <a:spLocks/>
              </p:cNvSpPr>
              <p:nvPr/>
            </p:nvSpPr>
            <p:spPr bwMode="auto">
              <a:xfrm>
                <a:off x="7428556" y="2565163"/>
                <a:ext cx="218575" cy="166534"/>
              </a:xfrm>
              <a:custGeom>
                <a:avLst/>
                <a:gdLst>
                  <a:gd name="T0" fmla="*/ 168 w 168"/>
                  <a:gd name="T1" fmla="*/ 128 h 128"/>
                  <a:gd name="T2" fmla="*/ 52 w 168"/>
                  <a:gd name="T3" fmla="*/ 0 h 128"/>
                  <a:gd name="T4" fmla="*/ 0 w 168"/>
                  <a:gd name="T5" fmla="*/ 88 h 128"/>
                  <a:gd name="T6" fmla="*/ 168 w 168"/>
                  <a:gd name="T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8" h="128">
                    <a:moveTo>
                      <a:pt x="168" y="128"/>
                    </a:moveTo>
                    <a:lnTo>
                      <a:pt x="52" y="0"/>
                    </a:lnTo>
                    <a:lnTo>
                      <a:pt x="0" y="88"/>
                    </a:lnTo>
                    <a:lnTo>
                      <a:pt x="168" y="1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" name="Freeform 19"/>
              <p:cNvSpPr>
                <a:spLocks/>
              </p:cNvSpPr>
              <p:nvPr/>
            </p:nvSpPr>
            <p:spPr bwMode="auto">
              <a:xfrm>
                <a:off x="4613098" y="2648430"/>
                <a:ext cx="3849788" cy="1410332"/>
              </a:xfrm>
              <a:custGeom>
                <a:avLst/>
                <a:gdLst>
                  <a:gd name="T0" fmla="*/ 0 w 1251"/>
                  <a:gd name="T1" fmla="*/ 79 h 457"/>
                  <a:gd name="T2" fmla="*/ 14 w 1251"/>
                  <a:gd name="T3" fmla="*/ 72 h 457"/>
                  <a:gd name="T4" fmla="*/ 30 w 1251"/>
                  <a:gd name="T5" fmla="*/ 64 h 457"/>
                  <a:gd name="T6" fmla="*/ 53 w 1251"/>
                  <a:gd name="T7" fmla="*/ 54 h 457"/>
                  <a:gd name="T8" fmla="*/ 82 w 1251"/>
                  <a:gd name="T9" fmla="*/ 43 h 457"/>
                  <a:gd name="T10" fmla="*/ 99 w 1251"/>
                  <a:gd name="T11" fmla="*/ 37 h 457"/>
                  <a:gd name="T12" fmla="*/ 117 w 1251"/>
                  <a:gd name="T13" fmla="*/ 31 h 457"/>
                  <a:gd name="T14" fmla="*/ 202 w 1251"/>
                  <a:gd name="T15" fmla="*/ 11 h 457"/>
                  <a:gd name="T16" fmla="*/ 305 w 1251"/>
                  <a:gd name="T17" fmla="*/ 1 h 457"/>
                  <a:gd name="T18" fmla="*/ 421 w 1251"/>
                  <a:gd name="T19" fmla="*/ 6 h 457"/>
                  <a:gd name="T20" fmla="*/ 665 w 1251"/>
                  <a:gd name="T21" fmla="*/ 67 h 457"/>
                  <a:gd name="T22" fmla="*/ 893 w 1251"/>
                  <a:gd name="T23" fmla="*/ 176 h 457"/>
                  <a:gd name="T24" fmla="*/ 1076 w 1251"/>
                  <a:gd name="T25" fmla="*/ 296 h 457"/>
                  <a:gd name="T26" fmla="*/ 1199 w 1251"/>
                  <a:gd name="T27" fmla="*/ 392 h 457"/>
                  <a:gd name="T28" fmla="*/ 1251 w 1251"/>
                  <a:gd name="T29" fmla="*/ 438 h 457"/>
                  <a:gd name="T30" fmla="*/ 1234 w 1251"/>
                  <a:gd name="T31" fmla="*/ 457 h 457"/>
                  <a:gd name="T32" fmla="*/ 1182 w 1251"/>
                  <a:gd name="T33" fmla="*/ 411 h 457"/>
                  <a:gd name="T34" fmla="*/ 1063 w 1251"/>
                  <a:gd name="T35" fmla="*/ 314 h 457"/>
                  <a:gd name="T36" fmla="*/ 883 w 1251"/>
                  <a:gd name="T37" fmla="*/ 192 h 457"/>
                  <a:gd name="T38" fmla="*/ 660 w 1251"/>
                  <a:gd name="T39" fmla="*/ 81 h 457"/>
                  <a:gd name="T40" fmla="*/ 420 w 1251"/>
                  <a:gd name="T41" fmla="*/ 17 h 457"/>
                  <a:gd name="T42" fmla="*/ 306 w 1251"/>
                  <a:gd name="T43" fmla="*/ 10 h 457"/>
                  <a:gd name="T44" fmla="*/ 203 w 1251"/>
                  <a:gd name="T45" fmla="*/ 18 h 457"/>
                  <a:gd name="T46" fmla="*/ 118 w 1251"/>
                  <a:gd name="T47" fmla="*/ 36 h 457"/>
                  <a:gd name="T48" fmla="*/ 100 w 1251"/>
                  <a:gd name="T49" fmla="*/ 42 h 457"/>
                  <a:gd name="T50" fmla="*/ 84 w 1251"/>
                  <a:gd name="T51" fmla="*/ 47 h 457"/>
                  <a:gd name="T52" fmla="*/ 55 w 1251"/>
                  <a:gd name="T53" fmla="*/ 58 h 457"/>
                  <a:gd name="T54" fmla="*/ 32 w 1251"/>
                  <a:gd name="T55" fmla="*/ 68 h 457"/>
                  <a:gd name="T56" fmla="*/ 15 w 1251"/>
                  <a:gd name="T57" fmla="*/ 76 h 457"/>
                  <a:gd name="T58" fmla="*/ 1 w 1251"/>
                  <a:gd name="T59" fmla="*/ 82 h 457"/>
                  <a:gd name="T60" fmla="*/ 0 w 1251"/>
                  <a:gd name="T61" fmla="*/ 79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51" h="457">
                    <a:moveTo>
                      <a:pt x="0" y="79"/>
                    </a:moveTo>
                    <a:cubicBezTo>
                      <a:pt x="0" y="79"/>
                      <a:pt x="5" y="77"/>
                      <a:pt x="14" y="72"/>
                    </a:cubicBezTo>
                    <a:cubicBezTo>
                      <a:pt x="18" y="70"/>
                      <a:pt x="24" y="67"/>
                      <a:pt x="30" y="64"/>
                    </a:cubicBezTo>
                    <a:cubicBezTo>
                      <a:pt x="37" y="61"/>
                      <a:pt x="45" y="58"/>
                      <a:pt x="53" y="54"/>
                    </a:cubicBezTo>
                    <a:cubicBezTo>
                      <a:pt x="62" y="51"/>
                      <a:pt x="72" y="47"/>
                      <a:pt x="82" y="43"/>
                    </a:cubicBezTo>
                    <a:cubicBezTo>
                      <a:pt x="87" y="41"/>
                      <a:pt x="93" y="39"/>
                      <a:pt x="99" y="37"/>
                    </a:cubicBezTo>
                    <a:cubicBezTo>
                      <a:pt x="105" y="35"/>
                      <a:pt x="110" y="33"/>
                      <a:pt x="117" y="31"/>
                    </a:cubicBezTo>
                    <a:cubicBezTo>
                      <a:pt x="142" y="24"/>
                      <a:pt x="170" y="17"/>
                      <a:pt x="202" y="11"/>
                    </a:cubicBezTo>
                    <a:cubicBezTo>
                      <a:pt x="234" y="6"/>
                      <a:pt x="268" y="2"/>
                      <a:pt x="305" y="1"/>
                    </a:cubicBezTo>
                    <a:cubicBezTo>
                      <a:pt x="342" y="0"/>
                      <a:pt x="381" y="2"/>
                      <a:pt x="421" y="6"/>
                    </a:cubicBezTo>
                    <a:cubicBezTo>
                      <a:pt x="501" y="16"/>
                      <a:pt x="585" y="37"/>
                      <a:pt x="665" y="67"/>
                    </a:cubicBezTo>
                    <a:cubicBezTo>
                      <a:pt x="746" y="97"/>
                      <a:pt x="823" y="136"/>
                      <a:pt x="893" y="176"/>
                    </a:cubicBezTo>
                    <a:cubicBezTo>
                      <a:pt x="962" y="216"/>
                      <a:pt x="1024" y="258"/>
                      <a:pt x="1076" y="296"/>
                    </a:cubicBezTo>
                    <a:cubicBezTo>
                      <a:pt x="1128" y="334"/>
                      <a:pt x="1170" y="368"/>
                      <a:pt x="1199" y="392"/>
                    </a:cubicBezTo>
                    <a:cubicBezTo>
                      <a:pt x="1227" y="416"/>
                      <a:pt x="1251" y="438"/>
                      <a:pt x="1251" y="438"/>
                    </a:cubicBezTo>
                    <a:cubicBezTo>
                      <a:pt x="1234" y="457"/>
                      <a:pt x="1234" y="457"/>
                      <a:pt x="1234" y="457"/>
                    </a:cubicBezTo>
                    <a:cubicBezTo>
                      <a:pt x="1234" y="457"/>
                      <a:pt x="1210" y="436"/>
                      <a:pt x="1182" y="411"/>
                    </a:cubicBezTo>
                    <a:cubicBezTo>
                      <a:pt x="1154" y="387"/>
                      <a:pt x="1114" y="353"/>
                      <a:pt x="1063" y="314"/>
                    </a:cubicBezTo>
                    <a:cubicBezTo>
                      <a:pt x="1012" y="276"/>
                      <a:pt x="951" y="233"/>
                      <a:pt x="883" y="192"/>
                    </a:cubicBezTo>
                    <a:cubicBezTo>
                      <a:pt x="815" y="151"/>
                      <a:pt x="739" y="112"/>
                      <a:pt x="660" y="81"/>
                    </a:cubicBezTo>
                    <a:cubicBezTo>
                      <a:pt x="581" y="50"/>
                      <a:pt x="499" y="27"/>
                      <a:pt x="420" y="17"/>
                    </a:cubicBezTo>
                    <a:cubicBezTo>
                      <a:pt x="380" y="12"/>
                      <a:pt x="342" y="9"/>
                      <a:pt x="306" y="10"/>
                    </a:cubicBezTo>
                    <a:cubicBezTo>
                      <a:pt x="269" y="10"/>
                      <a:pt x="235" y="13"/>
                      <a:pt x="203" y="18"/>
                    </a:cubicBezTo>
                    <a:cubicBezTo>
                      <a:pt x="172" y="23"/>
                      <a:pt x="143" y="29"/>
                      <a:pt x="118" y="36"/>
                    </a:cubicBezTo>
                    <a:cubicBezTo>
                      <a:pt x="112" y="38"/>
                      <a:pt x="106" y="40"/>
                      <a:pt x="100" y="42"/>
                    </a:cubicBezTo>
                    <a:cubicBezTo>
                      <a:pt x="95" y="44"/>
                      <a:pt x="89" y="45"/>
                      <a:pt x="84" y="47"/>
                    </a:cubicBezTo>
                    <a:cubicBezTo>
                      <a:pt x="73" y="51"/>
                      <a:pt x="63" y="55"/>
                      <a:pt x="55" y="58"/>
                    </a:cubicBezTo>
                    <a:cubicBezTo>
                      <a:pt x="46" y="62"/>
                      <a:pt x="39" y="65"/>
                      <a:pt x="32" y="68"/>
                    </a:cubicBezTo>
                    <a:cubicBezTo>
                      <a:pt x="25" y="71"/>
                      <a:pt x="20" y="74"/>
                      <a:pt x="15" y="76"/>
                    </a:cubicBezTo>
                    <a:cubicBezTo>
                      <a:pt x="6" y="80"/>
                      <a:pt x="1" y="82"/>
                      <a:pt x="1" y="82"/>
                    </a:cubicBezTo>
                    <a:lnTo>
                      <a:pt x="0" y="7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Freeform 20"/>
              <p:cNvSpPr>
                <a:spLocks/>
              </p:cNvSpPr>
              <p:nvPr/>
            </p:nvSpPr>
            <p:spPr bwMode="auto">
              <a:xfrm>
                <a:off x="8382221" y="3966388"/>
                <a:ext cx="209468" cy="205565"/>
              </a:xfrm>
              <a:custGeom>
                <a:avLst/>
                <a:gdLst>
                  <a:gd name="T0" fmla="*/ 161 w 161"/>
                  <a:gd name="T1" fmla="*/ 158 h 158"/>
                  <a:gd name="T2" fmla="*/ 64 w 161"/>
                  <a:gd name="T3" fmla="*/ 0 h 158"/>
                  <a:gd name="T4" fmla="*/ 0 w 161"/>
                  <a:gd name="T5" fmla="*/ 75 h 158"/>
                  <a:gd name="T6" fmla="*/ 161 w 161"/>
                  <a:gd name="T7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1" h="158">
                    <a:moveTo>
                      <a:pt x="161" y="158"/>
                    </a:moveTo>
                    <a:lnTo>
                      <a:pt x="64" y="0"/>
                    </a:lnTo>
                    <a:lnTo>
                      <a:pt x="0" y="75"/>
                    </a:lnTo>
                    <a:lnTo>
                      <a:pt x="161" y="15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13" name="그룹 91"/>
            <p:cNvGrpSpPr/>
            <p:nvPr/>
          </p:nvGrpSpPr>
          <p:grpSpPr>
            <a:xfrm>
              <a:off x="7519401" y="2408617"/>
              <a:ext cx="249237" cy="341205"/>
              <a:chOff x="4079816" y="1716468"/>
              <a:chExt cx="249237" cy="341205"/>
            </a:xfrm>
          </p:grpSpPr>
          <p:sp>
            <p:nvSpPr>
              <p:cNvPr id="93" name="눈물 방울 92"/>
              <p:cNvSpPr/>
              <p:nvPr/>
            </p:nvSpPr>
            <p:spPr>
              <a:xfrm rot="8100000">
                <a:off x="4079816" y="1716468"/>
                <a:ext cx="249237" cy="249237"/>
              </a:xfrm>
              <a:prstGeom prst="teardrop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4" name="그림 9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81913"/>
              <a:stretch/>
            </p:blipFill>
            <p:spPr>
              <a:xfrm>
                <a:off x="4111589" y="1776705"/>
                <a:ext cx="199466" cy="129151"/>
              </a:xfrm>
              <a:prstGeom prst="rect">
                <a:avLst/>
              </a:prstGeom>
            </p:spPr>
          </p:pic>
          <p:sp>
            <p:nvSpPr>
              <p:cNvPr id="95" name="타원 94"/>
              <p:cNvSpPr/>
              <p:nvPr/>
            </p:nvSpPr>
            <p:spPr>
              <a:xfrm>
                <a:off x="4178300" y="1997075"/>
                <a:ext cx="60598" cy="6059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4" name="그룹 95"/>
            <p:cNvGrpSpPr/>
            <p:nvPr/>
          </p:nvGrpSpPr>
          <p:grpSpPr>
            <a:xfrm>
              <a:off x="8552335" y="3831017"/>
              <a:ext cx="249237" cy="341205"/>
              <a:chOff x="4079816" y="1716468"/>
              <a:chExt cx="249237" cy="341205"/>
            </a:xfrm>
          </p:grpSpPr>
          <p:sp>
            <p:nvSpPr>
              <p:cNvPr id="97" name="눈물 방울 96"/>
              <p:cNvSpPr/>
              <p:nvPr/>
            </p:nvSpPr>
            <p:spPr>
              <a:xfrm rot="8100000">
                <a:off x="4079816" y="1716468"/>
                <a:ext cx="249237" cy="249237"/>
              </a:xfrm>
              <a:prstGeom prst="teardrop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8" name="그림 9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81913"/>
              <a:stretch/>
            </p:blipFill>
            <p:spPr>
              <a:xfrm>
                <a:off x="4111589" y="1776705"/>
                <a:ext cx="199466" cy="129151"/>
              </a:xfrm>
              <a:prstGeom prst="rect">
                <a:avLst/>
              </a:prstGeom>
            </p:spPr>
          </p:pic>
          <p:sp>
            <p:nvSpPr>
              <p:cNvPr id="99" name="타원 98"/>
              <p:cNvSpPr/>
              <p:nvPr/>
            </p:nvSpPr>
            <p:spPr>
              <a:xfrm>
                <a:off x="4178300" y="1997075"/>
                <a:ext cx="60598" cy="6059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pic>
        <p:nvPicPr>
          <p:cNvPr id="100" name="그림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3276" y="1134823"/>
            <a:ext cx="1549633" cy="627832"/>
          </a:xfrm>
          <a:prstGeom prst="rect">
            <a:avLst/>
          </a:prstGeom>
        </p:spPr>
      </p:pic>
      <p:grpSp>
        <p:nvGrpSpPr>
          <p:cNvPr id="15" name="그룹 1"/>
          <p:cNvGrpSpPr/>
          <p:nvPr/>
        </p:nvGrpSpPr>
        <p:grpSpPr>
          <a:xfrm>
            <a:off x="4541566" y="2823634"/>
            <a:ext cx="1610304" cy="605367"/>
            <a:chOff x="4541566" y="2823633"/>
            <a:chExt cx="1610304" cy="605367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84953" y="3012692"/>
              <a:ext cx="1566917" cy="416308"/>
            </a:xfrm>
            <a:prstGeom prst="rect">
              <a:avLst/>
            </a:prstGeom>
          </p:spPr>
        </p:pic>
        <p:sp>
          <p:nvSpPr>
            <p:cNvPr id="105" name="타원 104"/>
            <p:cNvSpPr/>
            <p:nvPr/>
          </p:nvSpPr>
          <p:spPr>
            <a:xfrm>
              <a:off x="4541566" y="2823633"/>
              <a:ext cx="132838" cy="132838"/>
            </a:xfrm>
            <a:prstGeom prst="ellipse">
              <a:avLst/>
            </a:prstGeom>
            <a:solidFill>
              <a:srgbClr val="01226D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24664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MobileSMARTS</a:t>
            </a:r>
            <a:r>
              <a:rPr lang="en-US" dirty="0" smtClean="0"/>
              <a:t> </a:t>
            </a:r>
            <a:r>
              <a:rPr lang="ru-RU" dirty="0" smtClean="0"/>
              <a:t>:</a:t>
            </a:r>
            <a:r>
              <a:rPr lang="en-US" dirty="0" smtClean="0"/>
              <a:t> </a:t>
            </a:r>
            <a:r>
              <a:rPr lang="ru-RU" dirty="0" smtClean="0"/>
              <a:t>Склад 15 и </a:t>
            </a:r>
            <a:r>
              <a:rPr lang="en-US" dirty="0" err="1" smtClean="0"/>
              <a:t>MobileBase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004957" y="1326243"/>
            <a:ext cx="26270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Подбор заказа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Перемещение по складам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Работа с адресными складами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Коллективная работа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Более понятные операции для ТСД для кладовщиков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</p:txBody>
      </p:sp>
      <p:pic>
        <p:nvPicPr>
          <p:cNvPr id="4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3" y="3064768"/>
            <a:ext cx="6461389" cy="3240360"/>
          </a:xfrm>
          <a:prstGeom prst="rect">
            <a:avLst/>
          </a:prstGeom>
        </p:spPr>
      </p:pic>
      <p:pic>
        <p:nvPicPr>
          <p:cNvPr id="5" name="Picture 6" descr="http://cdn.dizkon.ru/images/contests/2015/01/27/54c77981018d4.700x534.80.jpg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22000" t="49438" r="43143" b="33334"/>
          <a:stretch>
            <a:fillRect/>
          </a:stretch>
        </p:blipFill>
        <p:spPr bwMode="auto">
          <a:xfrm>
            <a:off x="812800" y="1149350"/>
            <a:ext cx="3721790" cy="1327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459" y="405419"/>
            <a:ext cx="8543925" cy="69948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Железное позиционирование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7654" name="Picture 6" descr="http://cdn.dizkon.ru/images/contests/2015/01/27/54c77981018d4.700x534.80.jpg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22000" t="49438" r="43143" b="33334"/>
          <a:stretch>
            <a:fillRect/>
          </a:stretch>
        </p:blipFill>
        <p:spPr bwMode="auto">
          <a:xfrm>
            <a:off x="6045200" y="882650"/>
            <a:ext cx="2457450" cy="876300"/>
          </a:xfrm>
          <a:prstGeom prst="rect">
            <a:avLst/>
          </a:prstGeom>
          <a:noFill/>
        </p:spPr>
      </p:pic>
      <p:pic>
        <p:nvPicPr>
          <p:cNvPr id="27656" name="Picture 8" descr="http://cdn.dizkon.ru/images/contests/2015/01/27/54c77981018d4.700x534.80.jpg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22000" t="69663" r="38286" b="12734"/>
          <a:stretch>
            <a:fillRect/>
          </a:stretch>
        </p:blipFill>
        <p:spPr bwMode="auto">
          <a:xfrm>
            <a:off x="514350" y="869950"/>
            <a:ext cx="2647950" cy="895350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2529" y="1407422"/>
            <a:ext cx="1933855" cy="30629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1739900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АТОЛ </a:t>
            </a:r>
            <a:r>
              <a:rPr lang="en-US" sz="1600" b="1" dirty="0" err="1" smtClean="0">
                <a:solidFill>
                  <a:srgbClr val="FF0000"/>
                </a:solidFill>
              </a:rPr>
              <a:t>Smart.Droid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9176" y="1600178"/>
            <a:ext cx="1348874" cy="27099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0" y="6440129"/>
            <a:ext cx="5329084" cy="417871"/>
          </a:xfrm>
          <a:prstGeom prst="rect">
            <a:avLst/>
          </a:prstGeom>
          <a:solidFill>
            <a:srgbClr val="EB1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0" y="2362997"/>
            <a:ext cx="3556000" cy="3669503"/>
          </a:xfrm>
          <a:prstGeom prst="rect">
            <a:avLst/>
          </a:prstGeom>
        </p:spPr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Разработка АТОЛ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Android 4.4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KitKat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/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WinCE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6.0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Русская клавиатура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Тонкий и компактный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Большой и яркий экран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 dirty="0" smtClean="0"/>
              <a:t>Торговый зал / Небольшой склад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Honeywell / 2D Zebra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3600" y="1711325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FF0000"/>
                </a:solidFill>
              </a:rPr>
              <a:t>MobileBase</a:t>
            </a:r>
            <a:r>
              <a:rPr lang="en-US" sz="1600" b="1" dirty="0" smtClean="0">
                <a:solidFill>
                  <a:srgbClr val="FF0000"/>
                </a:solidFill>
              </a:rPr>
              <a:t> DS5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372100"/>
            <a:ext cx="389572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/>
              <a:t>Доступные технологии – </a:t>
            </a:r>
            <a:r>
              <a:rPr lang="ru-RU" sz="2400" b="1" dirty="0" smtClean="0">
                <a:solidFill>
                  <a:srgbClr val="FF0000"/>
                </a:solidFill>
              </a:rPr>
              <a:t>низкая цена</a:t>
            </a:r>
            <a:endParaRPr lang="en-US" sz="2400" dirty="0" smtClean="0"/>
          </a:p>
          <a:p>
            <a:pPr algn="ctr"/>
            <a:endParaRPr lang="ru-RU" sz="2000" dirty="0"/>
          </a:p>
        </p:txBody>
      </p:sp>
      <p:sp>
        <p:nvSpPr>
          <p:cNvPr id="22" name="Содержимое 2"/>
          <p:cNvSpPr txBox="1">
            <a:spLocks/>
          </p:cNvSpPr>
          <p:nvPr/>
        </p:nvSpPr>
        <p:spPr>
          <a:xfrm>
            <a:off x="6134100" y="2312197"/>
            <a:ext cx="3771900" cy="3669503"/>
          </a:xfrm>
          <a:prstGeom prst="rect">
            <a:avLst/>
          </a:prstGeom>
        </p:spPr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Корейский </a:t>
            </a:r>
            <a:r>
              <a:rPr kumimoji="0" lang="ru-RU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вендор</a:t>
            </a:r>
            <a:endParaRPr kumimoji="0" lang="ru-RU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Корейская компонентная база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Русская клавиатура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Вариативность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конфигураций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Ударопрочный</a:t>
            </a:r>
            <a:r>
              <a:rPr lang="ru-RU" dirty="0" smtClean="0"/>
              <a:t> ТСД с высоким </a:t>
            </a:r>
            <a:r>
              <a:rPr lang="en-US" dirty="0" smtClean="0"/>
              <a:t>IP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 smtClean="0"/>
              <a:t>Для «серьёзного» склада 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Honeywell / 2D Zebra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43575" y="5419725"/>
            <a:ext cx="389572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/>
              <a:t>Надёжный ТСД для склада</a:t>
            </a: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</a:rPr>
              <a:t>за разумные деньги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" name="Picture 14" descr="Som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3012672"/>
          </a:xfrm>
          <a:prstGeom prst="rect">
            <a:avLst/>
          </a:prstGeom>
          <a:noFill/>
        </p:spPr>
      </p:pic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76350" y="3039384"/>
            <a:ext cx="88705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Готовое решение многочисленных задач!!!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528" y="3573016"/>
          <a:ext cx="8496942" cy="1008112"/>
        </p:xfrm>
        <a:graphic>
          <a:graphicData uri="http://schemas.openxmlformats.org/drawingml/2006/table">
            <a:tbl>
              <a:tblPr/>
              <a:tblGrid>
                <a:gridCol w="2832314"/>
                <a:gridCol w="2832314"/>
                <a:gridCol w="2832314"/>
              </a:tblGrid>
              <a:tr h="1008112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</a:rPr>
                        <a:t/>
                      </a:r>
                      <a:br>
                        <a:rPr lang="ru-RU" sz="28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</a:rPr>
                      </a:br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</a:rPr>
                        <a:t>Розничная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endParaRPr lang="ru-RU" sz="28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</a:endParaRP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</a:rPr>
                        <a:t>торговля</a:t>
                      </a:r>
                      <a:endParaRPr lang="ru-RU" sz="2800" dirty="0">
                        <a:solidFill>
                          <a:schemeClr val="tx1"/>
                        </a:solidFill>
                        <a:latin typeface="+mn-lt"/>
                        <a:ea typeface="Calibri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</a:rPr>
                        <a:t/>
                      </a:r>
                      <a:br>
                        <a:rPr lang="ru-RU" sz="28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</a:rPr>
                      </a:br>
                      <a:r>
                        <a:rPr lang="ru-RU" sz="28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</a:rPr>
                        <a:t>Складское дело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</a:rPr>
                        <a:t/>
                      </a:r>
                      <a:br>
                        <a:rPr lang="ru-RU" sz="28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</a:rPr>
                      </a:br>
                      <a:r>
                        <a:rPr lang="ru-RU" sz="28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</a:rPr>
                        <a:t>Логистика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" name="Picture 22" descr="Som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1" y="4725144"/>
            <a:ext cx="1584176" cy="1584176"/>
          </a:xfrm>
          <a:prstGeom prst="rect">
            <a:avLst/>
          </a:prstGeom>
          <a:noFill/>
        </p:spPr>
      </p:pic>
      <p:pic>
        <p:nvPicPr>
          <p:cNvPr id="7" name="Picture 23" descr="Some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5" y="4869160"/>
            <a:ext cx="1224136" cy="1224136"/>
          </a:xfrm>
          <a:prstGeom prst="rect">
            <a:avLst/>
          </a:prstGeom>
          <a:noFill/>
        </p:spPr>
      </p:pic>
      <p:pic>
        <p:nvPicPr>
          <p:cNvPr id="8" name="Picture 24" descr="Some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1" y="4725144"/>
            <a:ext cx="1728192" cy="172819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6440129"/>
            <a:ext cx="5329084" cy="417871"/>
          </a:xfrm>
          <a:prstGeom prst="rect">
            <a:avLst/>
          </a:prstGeom>
          <a:solidFill>
            <a:srgbClr val="EB1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376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MobileSMARTS</a:t>
            </a:r>
            <a:r>
              <a:rPr lang="en-US" dirty="0" smtClean="0"/>
              <a:t> </a:t>
            </a:r>
            <a:r>
              <a:rPr lang="ru-RU" dirty="0" smtClean="0"/>
              <a:t>:</a:t>
            </a:r>
            <a:r>
              <a:rPr lang="en-US" dirty="0" smtClean="0"/>
              <a:t> </a:t>
            </a:r>
            <a:r>
              <a:rPr lang="ru-RU" dirty="0" smtClean="0"/>
              <a:t>Магазин 15 – теперь </a:t>
            </a:r>
            <a:r>
              <a:rPr lang="en-US" dirty="0" smtClean="0">
                <a:solidFill>
                  <a:srgbClr val="FF0000"/>
                </a:solidFill>
              </a:rPr>
              <a:t>ONLINE!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36888"/>
            <a:ext cx="6927116" cy="4844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068457" y="1364343"/>
            <a:ext cx="26270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/>
              <a:t>Приёмка и отгрузка товаров 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Инвентаризация товара в зале и на складе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Учёт алкогольной продукции 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Печать ценников 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Работа со справочником и номенклатурой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6440129"/>
            <a:ext cx="5329084" cy="417871"/>
          </a:xfrm>
          <a:prstGeom prst="rect">
            <a:avLst/>
          </a:prstGeom>
          <a:solidFill>
            <a:srgbClr val="EB1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Отзывы партнеров о </a:t>
            </a:r>
            <a:r>
              <a:rPr lang="en-US" dirty="0" err="1" smtClean="0"/>
              <a:t>Smart.DROID</a:t>
            </a:r>
            <a:endParaRPr lang="ru-RU" dirty="0"/>
          </a:p>
        </p:txBody>
      </p:sp>
      <p:pic>
        <p:nvPicPr>
          <p:cNvPr id="3" name="Picture 21"/>
          <p:cNvPicPr>
            <a:picLocks noChangeAspect="1" noChangeArrowheads="1"/>
          </p:cNvPicPr>
          <p:nvPr/>
        </p:nvPicPr>
        <p:blipFill>
          <a:blip r:embed="rId2" cstate="print"/>
          <a:srcRect l="51322" t="8920" r="38171" b="59160"/>
          <a:stretch>
            <a:fillRect/>
          </a:stretch>
        </p:blipFill>
        <p:spPr bwMode="auto">
          <a:xfrm>
            <a:off x="314325" y="4625117"/>
            <a:ext cx="1653092" cy="162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90677" y="5395974"/>
            <a:ext cx="3066053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Баженов Сергей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Генеральный Директор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Компания Клеверенс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4325" y="781067"/>
            <a:ext cx="938212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АТОЛ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Droid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уже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сумел занять заметную долю на рынке автоматизации складов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магазинов. </a:t>
            </a: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Такая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простая с виду железка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оснащена серьезным процессором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огромным экраном (оно и понятно, ведь это </a:t>
            </a: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Андроид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А благодаря хорошим сканирующим модулям, она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используется даже крупными оптовыми компаниями</a:t>
            </a: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Программное обеспечение Клеверенс поддерживает огромный парк разнообразного оборудования, представленного на рынке.  Выбор большой, клиенты покупают разное. 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тут внутри, для себя, выделяем лошадок, на которые сама компания Клеверенс делает ставку в том или ином году. 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АТОЛ </a:t>
            </a: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</a:t>
            </a: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0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Droid</a:t>
            </a: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однозначно входит в этот список.</a:t>
            </a:r>
          </a:p>
        </p:txBody>
      </p:sp>
      <p:sp>
        <p:nvSpPr>
          <p:cNvPr id="6" name="TextBox 5"/>
          <p:cNvSpPr txBox="1"/>
          <p:nvPr/>
        </p:nvSpPr>
        <p:spPr>
          <a:xfrm rot="21066899">
            <a:off x="5314176" y="3661678"/>
            <a:ext cx="6533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Всего продано более 3 000 ТСД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52730" flipV="1">
            <a:off x="6571542" y="4165790"/>
            <a:ext cx="2868267" cy="20118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6440129"/>
            <a:ext cx="5329084" cy="417871"/>
          </a:xfrm>
          <a:prstGeom prst="rect">
            <a:avLst/>
          </a:prstGeom>
          <a:solidFill>
            <a:srgbClr val="EB1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292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04" y="231077"/>
            <a:ext cx="8543925" cy="40270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#</a:t>
            </a:r>
            <a:r>
              <a:rPr lang="ru-RU" dirty="0" smtClean="0">
                <a:solidFill>
                  <a:srgbClr val="FF0000"/>
                </a:solidFill>
              </a:rPr>
              <a:t> Профессионалы своего дела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440129"/>
            <a:ext cx="5329084" cy="417871"/>
          </a:xfrm>
          <a:prstGeom prst="rect">
            <a:avLst/>
          </a:prstGeom>
          <a:solidFill>
            <a:srgbClr val="EB1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7148" y="206477"/>
            <a:ext cx="245807" cy="58993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258" y="768955"/>
            <a:ext cx="8426245" cy="559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Отзывы партнеров о </a:t>
            </a:r>
            <a:r>
              <a:rPr lang="en-US" dirty="0" err="1" smtClean="0"/>
              <a:t>Smart.DROID</a:t>
            </a:r>
            <a:endParaRPr lang="ru-RU" dirty="0"/>
          </a:p>
        </p:txBody>
      </p:sp>
      <p:pic>
        <p:nvPicPr>
          <p:cNvPr id="3" name="Picture 5" descr="X:\Текущие задачи\3 год работы\Сентябрь\3 неделя (19.09.2016 - 25.09.2016)\Презентация - ФЗ54\Хазип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725" y="4042024"/>
            <a:ext cx="1537683" cy="1703281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05683" y="4642099"/>
            <a:ext cx="56946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Хазипова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Ирина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направления автоматизации </a:t>
            </a:r>
            <a:endParaRPr lang="en-US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розничной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торговли и общепита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Компания БИТ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4472" y="980951"/>
            <a:ext cx="95170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АТОЛ.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Droid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стал настоящим драйвером для роста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продаж терминалов сбора данных. У него относительно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низкая цена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благодаря которой многие магазины, которые не могли себе позволить автоматизировать процесс инвентаризации, теперь могут это сделать. Не смотря на доступность АТОЛ.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Droid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выполняет все необходимые функции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очень удобен для наших предпринимателей благодаря </a:t>
            </a:r>
            <a:r>
              <a:rPr lang="ru-RU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скоязычной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раскладке клавиатуры. Еще покоряет размер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сенсорного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экрана, на нем все отображается четко и ярко,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легко искать номенклатуру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Так же АТОЛ.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Droid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показал себя как надежная модель,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никаких сбоев и брака в работе мы пока не </a:t>
            </a: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заметили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440129"/>
            <a:ext cx="5329084" cy="417871"/>
          </a:xfrm>
          <a:prstGeom prst="rect">
            <a:avLst/>
          </a:prstGeom>
          <a:solidFill>
            <a:srgbClr val="EB1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684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Smart.Droid</a:t>
            </a:r>
            <a:r>
              <a:rPr lang="ru-RU" dirty="0" smtClean="0"/>
              <a:t> в</a:t>
            </a:r>
            <a:endParaRPr lang="ru-RU" dirty="0"/>
          </a:p>
        </p:txBody>
      </p:sp>
      <p:pic>
        <p:nvPicPr>
          <p:cNvPr id="3" name="Рисунок 2" descr="M:\НАИ\Кейс Авоська\Лого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9062" y="169818"/>
            <a:ext cx="2467703" cy="66620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331893" y="3483430"/>
            <a:ext cx="4990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Антон Смирнов, 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ru-RU" dirty="0" smtClean="0"/>
              <a:t>Директор «Авоська»</a:t>
            </a:r>
            <a:endParaRPr lang="ru-RU" dirty="0"/>
          </a:p>
        </p:txBody>
      </p:sp>
      <p:pic>
        <p:nvPicPr>
          <p:cNvPr id="19" name="Рисунок 18" descr="M:\НАИ\Кейс Авоська\_DSC3574 (002)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37"/>
          <a:stretch/>
        </p:blipFill>
        <p:spPr bwMode="auto">
          <a:xfrm>
            <a:off x="391886" y="1022151"/>
            <a:ext cx="1789430" cy="2390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457302" y="949236"/>
            <a:ext cx="54009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Почему вы решили выбрать АТОЛ </a:t>
            </a:r>
            <a:r>
              <a:rPr lang="en-US" b="1" dirty="0" smtClean="0"/>
              <a:t>Smart</a:t>
            </a:r>
            <a:r>
              <a:rPr lang="ru-RU" b="1" dirty="0" smtClean="0"/>
              <a:t>.</a:t>
            </a:r>
            <a:r>
              <a:rPr lang="en-US" b="1" dirty="0" smtClean="0"/>
              <a:t>DROID</a:t>
            </a:r>
            <a:r>
              <a:rPr lang="ru-RU" b="1" dirty="0" smtClean="0"/>
              <a:t>?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АТОЛ </a:t>
            </a:r>
            <a:r>
              <a:rPr lang="en-US" dirty="0" smtClean="0"/>
              <a:t>Smart</a:t>
            </a:r>
            <a:r>
              <a:rPr lang="ru-RU" dirty="0" smtClean="0"/>
              <a:t>.</a:t>
            </a:r>
            <a:r>
              <a:rPr lang="en-US" dirty="0" smtClean="0"/>
              <a:t>DROID </a:t>
            </a:r>
            <a:r>
              <a:rPr lang="ru-RU" dirty="0" smtClean="0"/>
              <a:t>отличаются от остальных удобством использования, качеством сканирования и стоимостью. Стоимость, конечно, была решающим фактором. В плане сканирования </a:t>
            </a:r>
            <a:r>
              <a:rPr lang="ru-RU" dirty="0" err="1" smtClean="0"/>
              <a:t>штрихкодов</a:t>
            </a:r>
            <a:r>
              <a:rPr lang="ru-RU" dirty="0" smtClean="0"/>
              <a:t> на акцизных марках это - лучшие терминалы из всего, что мы тестировали, из бюджетного сегмента.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44311" y="4216383"/>
            <a:ext cx="49900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Планируете ли вы расширять парк терминалов сбора данных?</a:t>
            </a:r>
            <a:r>
              <a:rPr lang="ru-RU" dirty="0" smtClean="0"/>
              <a:t> 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 smtClean="0"/>
              <a:t>Да, естественно. Мы сейчас открываем алкогольный склад, соответственно мы туда тоже будем ставить АТОЛ </a:t>
            </a:r>
            <a:r>
              <a:rPr lang="en-US" dirty="0" smtClean="0"/>
              <a:t>Smart</a:t>
            </a:r>
            <a:r>
              <a:rPr lang="ru-RU" dirty="0" smtClean="0"/>
              <a:t>.</a:t>
            </a:r>
            <a:r>
              <a:rPr lang="en-US" dirty="0" smtClean="0"/>
              <a:t>DROID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 </a:t>
            </a:r>
            <a:endParaRPr lang="ru-RU" dirty="0" smtClean="0"/>
          </a:p>
        </p:txBody>
      </p:sp>
      <p:pic>
        <p:nvPicPr>
          <p:cNvPr id="23" name="Рисунок 22" descr="M:\НАИ\Кейс Авоська\_DSC359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6462" y="4273793"/>
            <a:ext cx="2716658" cy="18245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0" y="6440129"/>
            <a:ext cx="5329084" cy="417871"/>
          </a:xfrm>
          <a:prstGeom prst="rect">
            <a:avLst/>
          </a:prstGeom>
          <a:solidFill>
            <a:srgbClr val="EB1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79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MobileBase</a:t>
            </a:r>
            <a:r>
              <a:rPr lang="en-US" dirty="0" smtClean="0"/>
              <a:t> DS2 </a:t>
            </a:r>
            <a:r>
              <a:rPr lang="ru-RU" dirty="0" smtClean="0"/>
              <a:t>и</a:t>
            </a:r>
            <a:r>
              <a:rPr lang="en-US" dirty="0" smtClean="0"/>
              <a:t> </a:t>
            </a:r>
            <a:r>
              <a:rPr lang="ru-RU" dirty="0" smtClean="0"/>
              <a:t>МАГАЗИН 15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7143" y="940764"/>
            <a:ext cx="5188857" cy="408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8343" y="1103086"/>
            <a:ext cx="264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Цена такая - то </a:t>
            </a:r>
          </a:p>
          <a:p>
            <a:r>
              <a:rPr lang="ru-RU" dirty="0" smtClean="0"/>
              <a:t>Всегда на складе</a:t>
            </a:r>
            <a:endParaRPr lang="ru-RU" dirty="0"/>
          </a:p>
        </p:txBody>
      </p:sp>
      <p:grpSp>
        <p:nvGrpSpPr>
          <p:cNvPr id="3" name="Группа 8"/>
          <p:cNvGrpSpPr/>
          <p:nvPr/>
        </p:nvGrpSpPr>
        <p:grpSpPr>
          <a:xfrm>
            <a:off x="0" y="4383314"/>
            <a:ext cx="7044022" cy="2474686"/>
            <a:chOff x="0" y="4383314"/>
            <a:chExt cx="7044022" cy="2474686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31" y="4383314"/>
              <a:ext cx="7015191" cy="1947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Прямоугольник 6"/>
            <p:cNvSpPr/>
            <p:nvPr/>
          </p:nvSpPr>
          <p:spPr>
            <a:xfrm>
              <a:off x="0" y="6440129"/>
              <a:ext cx="5329084" cy="417871"/>
            </a:xfrm>
            <a:prstGeom prst="rect">
              <a:avLst/>
            </a:prstGeom>
            <a:solidFill>
              <a:srgbClr val="EB1A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28914" y="4513943"/>
              <a:ext cx="6023430" cy="17562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600" dirty="0" smtClean="0"/>
                <a:t>Удобная работа с номенклатурой на большом 5-дюймовом экране </a:t>
              </a:r>
            </a:p>
            <a:p>
              <a:endParaRPr lang="ru-RU" sz="1600" dirty="0" smtClean="0"/>
            </a:p>
            <a:p>
              <a:r>
                <a:rPr lang="ru-RU" sz="1600" dirty="0" smtClean="0"/>
                <a:t>Высокая скорость работы : сканирующий модуль </a:t>
              </a:r>
              <a:r>
                <a:rPr lang="en-US" sz="1600" dirty="0" smtClean="0"/>
                <a:t>Zebra </a:t>
              </a:r>
              <a:r>
                <a:rPr lang="ru-RU" sz="1600" dirty="0" smtClean="0"/>
                <a:t>быстро считывает ШК </a:t>
              </a:r>
            </a:p>
            <a:p>
              <a:endParaRPr lang="ru-RU" sz="1600" dirty="0" smtClean="0"/>
            </a:p>
            <a:p>
              <a:r>
                <a:rPr lang="ru-RU" sz="1600" dirty="0" smtClean="0"/>
                <a:t>Платформа </a:t>
              </a:r>
              <a:r>
                <a:rPr lang="en-US" sz="1600" dirty="0" smtClean="0"/>
                <a:t>Android </a:t>
              </a:r>
              <a:r>
                <a:rPr lang="ru-RU" sz="1600" dirty="0" smtClean="0"/>
                <a:t>знакома всем, поэтому пользоваться </a:t>
              </a:r>
              <a:r>
                <a:rPr lang="en-US" sz="1600" dirty="0" smtClean="0"/>
                <a:t>DS2 </a:t>
              </a:r>
              <a:r>
                <a:rPr lang="ru-RU" sz="1600" dirty="0" smtClean="0"/>
                <a:t>так же просто, как обычным смартфоном </a:t>
              </a:r>
              <a:endParaRPr lang="ru-RU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MobileSMARTS</a:t>
            </a:r>
            <a:r>
              <a:rPr lang="en-US" dirty="0" smtClean="0"/>
              <a:t> </a:t>
            </a:r>
            <a:r>
              <a:rPr lang="ru-RU" dirty="0" smtClean="0"/>
              <a:t>: Курьер </a:t>
            </a: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45959" y="1148368"/>
            <a:ext cx="8837741" cy="1886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Позволяет быстро решить задачу доставки и оплаты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заказа на месте в соответствии с 54-ФЗ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4" name="Picture 2" descr="http://kaktus.spb.ru/files/uploads/k_pp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2571" y="3198928"/>
            <a:ext cx="4753429" cy="2516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Поддерживаемые устройства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701675" y="1504043"/>
            <a:ext cx="7966075" cy="3547243"/>
            <a:chOff x="1292225" y="1408793"/>
            <a:chExt cx="7966075" cy="3547243"/>
          </a:xfrm>
        </p:grpSpPr>
        <p:pic>
          <p:nvPicPr>
            <p:cNvPr id="65538" name="Picture 2" descr="http://media.bilisimport.com/photos/product/000/059/957/162330-w458h458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2225" y="1652588"/>
              <a:ext cx="2143125" cy="2143126"/>
            </a:xfrm>
            <a:prstGeom prst="rect">
              <a:avLst/>
            </a:prstGeom>
            <a:noFill/>
          </p:spPr>
        </p:pic>
        <p:pic>
          <p:nvPicPr>
            <p:cNvPr id="65546" name="Picture 10" descr="http://www.newdesignfile.com/postpic/2009/08/computer-mobile-device-icon_3086.jpg"/>
            <p:cNvPicPr>
              <a:picLocks noChangeAspect="1" noChangeArrowheads="1"/>
            </p:cNvPicPr>
            <p:nvPr/>
          </p:nvPicPr>
          <p:blipFill>
            <a:blip r:embed="rId3" cstate="print"/>
            <a:srcRect l="5653" t="49661" r="17933" b="4929"/>
            <a:stretch>
              <a:fillRect/>
            </a:stretch>
          </p:blipFill>
          <p:spPr bwMode="auto">
            <a:xfrm>
              <a:off x="6864350" y="1784350"/>
              <a:ext cx="2228850" cy="1523806"/>
            </a:xfrm>
            <a:prstGeom prst="rect">
              <a:avLst/>
            </a:prstGeom>
            <a:noFill/>
          </p:spPr>
        </p:pic>
        <p:pic>
          <p:nvPicPr>
            <p:cNvPr id="65540" name="Picture 4" descr="http://www.legasoft.ru/img/tsd_smart_droid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13868" y="1408793"/>
              <a:ext cx="2702832" cy="2702832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1593850" y="3886200"/>
              <a:ext cx="13335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Honeywell </a:t>
              </a:r>
            </a:p>
            <a:p>
              <a:pPr algn="ctr"/>
              <a:r>
                <a:rPr lang="en-US" sz="2000" b="1" dirty="0" smtClean="0"/>
                <a:t>EDA50</a:t>
              </a:r>
              <a:endParaRPr lang="ru-RU" sz="20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64050" y="4248150"/>
              <a:ext cx="15049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/>
                <a:t>АТОЛ </a:t>
              </a:r>
              <a:r>
                <a:rPr lang="en-US" sz="2000" b="1" dirty="0" err="1" smtClean="0"/>
                <a:t>Smart.Droid</a:t>
              </a:r>
              <a:endParaRPr lang="ru-RU" sz="20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19900" y="3911600"/>
              <a:ext cx="2438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/>
                <a:t>Любой  смартфон / планшет с 3</a:t>
              </a:r>
              <a:r>
                <a:rPr lang="en-US" sz="2000" b="1" dirty="0" smtClean="0"/>
                <a:t>G</a:t>
              </a:r>
              <a:endParaRPr lang="ru-RU" sz="2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Вариант из трёх устройств</a:t>
            </a: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539749" y="947510"/>
            <a:ext cx="8420100" cy="2550433"/>
            <a:chOff x="684893" y="3763282"/>
            <a:chExt cx="8420100" cy="2550433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4893" y="3763282"/>
              <a:ext cx="8420100" cy="2495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Прямоугольник 6"/>
            <p:cNvSpPr/>
            <p:nvPr/>
          </p:nvSpPr>
          <p:spPr>
            <a:xfrm>
              <a:off x="870858" y="3773714"/>
              <a:ext cx="2452914" cy="24674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799771" y="5435599"/>
              <a:ext cx="1727200" cy="4862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3" descr="W:\Папки_отделов\НАИ\Внутренние\Проекты\ТСД_Android\smart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15458" y="4049623"/>
              <a:ext cx="904092" cy="2264092"/>
            </a:xfrm>
            <a:prstGeom prst="rect">
              <a:avLst/>
            </a:prstGeom>
            <a:noFill/>
          </p:spPr>
        </p:pic>
        <p:pic>
          <p:nvPicPr>
            <p:cNvPr id="9" name="Picture 4" descr="http://upload.wikimedia.org/wikipedia/commons/thumb/d/d7/Android_robot.svg/872px-Android_robot.svg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13136" y="4656652"/>
              <a:ext cx="323601" cy="350777"/>
            </a:xfrm>
            <a:prstGeom prst="rect">
              <a:avLst/>
            </a:prstGeom>
            <a:noFill/>
          </p:spPr>
        </p:pic>
      </p:grpSp>
      <p:sp>
        <p:nvSpPr>
          <p:cNvPr id="11" name="Прямоугольник 10"/>
          <p:cNvSpPr/>
          <p:nvPr/>
        </p:nvSpPr>
        <p:spPr>
          <a:xfrm>
            <a:off x="0" y="6440129"/>
            <a:ext cx="5329084" cy="417871"/>
          </a:xfrm>
          <a:prstGeom prst="rect">
            <a:avLst/>
          </a:prstGeom>
          <a:solidFill>
            <a:srgbClr val="EB1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257300" y="3848100"/>
            <a:ext cx="3333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 реестре, всем хватит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245088" y="4453555"/>
            <a:ext cx="49161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Можно выбирать </a:t>
            </a:r>
            <a:r>
              <a:rPr lang="ru-RU" sz="2400" b="1" dirty="0" smtClean="0">
                <a:solidFill>
                  <a:srgbClr val="FF0000"/>
                </a:solidFill>
              </a:rPr>
              <a:t>любой </a:t>
            </a:r>
            <a:r>
              <a:rPr lang="ru-RU" sz="2400" b="1" dirty="0" err="1" smtClean="0">
                <a:solidFill>
                  <a:srgbClr val="FF0000"/>
                </a:solidFill>
              </a:rPr>
              <a:t>пинпад</a:t>
            </a:r>
            <a:r>
              <a:rPr lang="ru-RU" sz="2400" b="1" dirty="0" smtClean="0">
                <a:solidFill>
                  <a:srgbClr val="FF0000"/>
                </a:solidFill>
              </a:rPr>
              <a:t>      </a:t>
            </a:r>
          </a:p>
          <a:p>
            <a:r>
              <a:rPr lang="ru-RU" sz="2400" dirty="0" smtClean="0"/>
              <a:t>и любой банк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301732" y="3834884"/>
            <a:ext cx="33188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 smtClean="0"/>
              <a:t>Курьеру носить с собой </a:t>
            </a:r>
            <a:endParaRPr lang="en-US" sz="2400" dirty="0" smtClean="0"/>
          </a:p>
          <a:p>
            <a:pPr algn="r"/>
            <a:r>
              <a:rPr lang="ru-RU" sz="2400" dirty="0" smtClean="0"/>
              <a:t>3 устройства </a:t>
            </a:r>
          </a:p>
        </p:txBody>
      </p:sp>
      <p:pic>
        <p:nvPicPr>
          <p:cNvPr id="17" name="Picture 6" descr="http://ne-kurim.ru/forum/attachments/22ec3b6b9566ec6a2b98ffb0a8b6725b-jpg.262030/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62938"/>
            <a:ext cx="1120162" cy="775712"/>
          </a:xfrm>
          <a:prstGeom prst="rect">
            <a:avLst/>
          </a:prstGeom>
          <a:noFill/>
        </p:spPr>
      </p:pic>
      <p:pic>
        <p:nvPicPr>
          <p:cNvPr id="18" name="Picture 6" descr="http://ne-kurim.ru/forum/attachments/22ec3b6b9566ec6a2b98ffb0a8b6725b-jpg.262030/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24938"/>
            <a:ext cx="1120162" cy="775712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1200150" y="8001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АТОЛ </a:t>
            </a:r>
            <a:r>
              <a:rPr lang="en-US" sz="2000" b="1" dirty="0" err="1" smtClean="0">
                <a:solidFill>
                  <a:srgbClr val="FF0000"/>
                </a:solidFill>
              </a:rPr>
              <a:t>Smart.Droid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57900" y="85725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АТОЛ 11Ф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://orda.in.ua/media/k2/items/cache/ff6f995ca52e8cb4d412e7c56015c435_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80475" y="3949700"/>
            <a:ext cx="708025" cy="708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Вариант из двух устройств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6440129"/>
            <a:ext cx="5329084" cy="417871"/>
          </a:xfrm>
          <a:prstGeom prst="rect">
            <a:avLst/>
          </a:prstGeom>
          <a:solidFill>
            <a:srgbClr val="EB1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1494972" y="804772"/>
            <a:ext cx="5991678" cy="3005228"/>
            <a:chOff x="0" y="1190308"/>
            <a:chExt cx="6911660" cy="3439749"/>
          </a:xfrm>
        </p:grpSpPr>
        <p:pic>
          <p:nvPicPr>
            <p:cNvPr id="6349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389063"/>
              <a:ext cx="6911660" cy="2602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435429" y="1509485"/>
              <a:ext cx="2481943" cy="2859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3" descr="W:\Папки_отделов\НАИ\Внутренние\Проекты\ТСД_Android\smart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28485" y="1190308"/>
              <a:ext cx="1373553" cy="3439749"/>
            </a:xfrm>
            <a:prstGeom prst="rect">
              <a:avLst/>
            </a:prstGeom>
            <a:noFill/>
          </p:spPr>
        </p:pic>
        <p:pic>
          <p:nvPicPr>
            <p:cNvPr id="7" name="Picture 4" descr="http://upload.wikimedia.org/wikipedia/commons/thumb/d/d7/Android_robot.svg/872px-Android_robot.svg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7764" y="2058595"/>
              <a:ext cx="551227" cy="597519"/>
            </a:xfrm>
            <a:prstGeom prst="rect">
              <a:avLst/>
            </a:prstGeom>
            <a:noFill/>
          </p:spPr>
        </p:pic>
      </p:grpSp>
      <p:sp>
        <p:nvSpPr>
          <p:cNvPr id="13" name="TextBox 12"/>
          <p:cNvSpPr txBox="1"/>
          <p:nvPr/>
        </p:nvSpPr>
        <p:spPr>
          <a:xfrm>
            <a:off x="1200150" y="4000500"/>
            <a:ext cx="443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Курьеру носить </a:t>
            </a:r>
            <a:r>
              <a:rPr lang="ru-RU" sz="2400" b="1" dirty="0" smtClean="0">
                <a:solidFill>
                  <a:srgbClr val="FF0000"/>
                </a:solidFill>
              </a:rPr>
              <a:t>только</a:t>
            </a:r>
            <a:r>
              <a:rPr lang="ru-RU" sz="2400" dirty="0" smtClean="0"/>
              <a:t> два устройства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300" y="4895850"/>
            <a:ext cx="4591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Можно свой </a:t>
            </a:r>
            <a:r>
              <a:rPr lang="ru-RU" sz="2400" dirty="0" err="1" smtClean="0"/>
              <a:t>пинпад</a:t>
            </a:r>
            <a:r>
              <a:rPr lang="ru-RU" sz="2400" dirty="0" smtClean="0"/>
              <a:t>, но не любой и прикручивать его к ККМ нужно в СЦ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500275" y="4006334"/>
            <a:ext cx="3449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Будет в реестре в апреле</a:t>
            </a:r>
          </a:p>
        </p:txBody>
      </p:sp>
      <p:pic>
        <p:nvPicPr>
          <p:cNvPr id="16" name="Picture 6" descr="http://ne-kurim.ru/forum/attachments/22ec3b6b9566ec6a2b98ffb0a8b6725b-jpg.262030/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01088"/>
            <a:ext cx="1120162" cy="775712"/>
          </a:xfrm>
          <a:prstGeom prst="rect">
            <a:avLst/>
          </a:prstGeom>
          <a:noFill/>
        </p:spPr>
      </p:pic>
      <p:pic>
        <p:nvPicPr>
          <p:cNvPr id="17" name="Picture 6" descr="http://ne-kurim.ru/forum/attachments/22ec3b6b9566ec6a2b98ffb0a8b6725b-jpg.262030/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34538"/>
            <a:ext cx="1120162" cy="77571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0" y="19812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АТОЛ </a:t>
            </a:r>
            <a:r>
              <a:rPr lang="en-US" sz="2000" b="1" dirty="0" err="1" smtClean="0">
                <a:solidFill>
                  <a:srgbClr val="FF0000"/>
                </a:solidFill>
              </a:rPr>
              <a:t>Smart.Droid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9094359">
            <a:off x="5543549" y="2647951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АТОЛ 60Ф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://ns.sitecity.ru/users/m/marino4ka100/storage/album_0506103925_51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67747" y="3896139"/>
            <a:ext cx="938253" cy="7818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459" y="329219"/>
            <a:ext cx="8543925" cy="4027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Всем участникам семинара </a:t>
            </a:r>
            <a:r>
              <a:rPr lang="ru-RU" sz="3600" dirty="0" smtClean="0">
                <a:solidFill>
                  <a:srgbClr val="FF0000"/>
                </a:solidFill>
              </a:rPr>
              <a:t>скидка 5%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66562" name="Picture 2" descr="http://n2itglobal.com/wp-content/uploads/2010/08/Calendar_Day_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0" y="3299467"/>
            <a:ext cx="4667250" cy="310112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0050" y="1143000"/>
            <a:ext cx="45148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800" dirty="0" smtClean="0"/>
              <a:t> На комплект АТОЛ </a:t>
            </a:r>
            <a:r>
              <a:rPr lang="en-US" sz="2800" b="1" dirty="0" err="1" smtClean="0">
                <a:solidFill>
                  <a:srgbClr val="FF0000"/>
                </a:solidFill>
              </a:rPr>
              <a:t>Smart.Droid</a:t>
            </a:r>
            <a:r>
              <a:rPr lang="en-US" sz="2800" b="1" dirty="0" smtClean="0">
                <a:solidFill>
                  <a:srgbClr val="FF0000"/>
                </a:solidFill>
              </a:rPr>
              <a:t> + </a:t>
            </a:r>
            <a:r>
              <a:rPr lang="en-US" sz="2800" b="1" dirty="0" err="1" smtClean="0">
                <a:solidFill>
                  <a:srgbClr val="FF0000"/>
                </a:solidFill>
              </a:rPr>
              <a:t>MobileSMARTS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(</a:t>
            </a:r>
            <a:r>
              <a:rPr lang="ru-RU" sz="2800" dirty="0" smtClean="0"/>
              <a:t>Магазин 15, </a:t>
            </a:r>
            <a:r>
              <a:rPr lang="en-US" sz="2800" dirty="0" err="1" smtClean="0"/>
              <a:t>WiFi</a:t>
            </a:r>
            <a:r>
              <a:rPr lang="en-US" sz="2800" dirty="0" smtClean="0"/>
              <a:t> Driver PRO)</a:t>
            </a:r>
          </a:p>
          <a:p>
            <a:pPr>
              <a:buFontTx/>
              <a:buChar char="-"/>
            </a:pPr>
            <a:endParaRPr lang="en-US" sz="2800" dirty="0" smtClean="0"/>
          </a:p>
          <a:p>
            <a:pPr>
              <a:buFontTx/>
              <a:buChar char="-"/>
            </a:pPr>
            <a:r>
              <a:rPr lang="ru-RU" sz="2800" dirty="0" smtClean="0"/>
              <a:t> При условии размещения заказа в </a:t>
            </a:r>
            <a:r>
              <a:rPr lang="en-US" sz="2800" dirty="0" smtClean="0"/>
              <a:t>Cleverence </a:t>
            </a:r>
            <a:r>
              <a:rPr lang="ru-RU" sz="2800" b="1" dirty="0" smtClean="0">
                <a:solidFill>
                  <a:srgbClr val="FF0000"/>
                </a:solidFill>
              </a:rPr>
              <a:t>до 01.05.2017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440129"/>
            <a:ext cx="5329084" cy="417871"/>
          </a:xfrm>
          <a:prstGeom prst="rect">
            <a:avLst/>
          </a:prstGeom>
          <a:solidFill>
            <a:srgbClr val="EB1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2632" y="2295330"/>
            <a:ext cx="69007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prstClr val="black"/>
                </a:solidFill>
              </a:rPr>
              <a:t>СПАСИБО!</a:t>
            </a:r>
          </a:p>
          <a:p>
            <a:pPr algn="ctr"/>
            <a:r>
              <a:rPr lang="ru-RU" sz="5400" b="1" dirty="0" smtClean="0">
                <a:solidFill>
                  <a:prstClr val="black"/>
                </a:solidFill>
              </a:rPr>
              <a:t>ОСТАЛИСЬ ВОПРОСЫ?</a:t>
            </a:r>
            <a:endParaRPr lang="ru-RU" sz="54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440129"/>
            <a:ext cx="5329084" cy="417871"/>
          </a:xfrm>
          <a:prstGeom prst="rect">
            <a:avLst/>
          </a:prstGeom>
          <a:solidFill>
            <a:srgbClr val="EB1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138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# </a:t>
            </a:r>
            <a:r>
              <a:rPr lang="ru-RU" dirty="0" smtClean="0"/>
              <a:t>Быть ближе к команде профессионалов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440129"/>
            <a:ext cx="5329084" cy="417871"/>
          </a:xfrm>
          <a:prstGeom prst="rect">
            <a:avLst/>
          </a:prstGeom>
          <a:solidFill>
            <a:srgbClr val="EB1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805513"/>
            <a:ext cx="8420099" cy="560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Обсудим : </a:t>
            </a: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26705" y="1199989"/>
            <a:ext cx="8543925" cy="454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Тенденции на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рынке 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noProof="0" dirty="0" smtClean="0">
                <a:ea typeface="+mj-ea"/>
                <a:cs typeface="+mj-cs"/>
              </a:rPr>
              <a:t>Позиционирование для Аптек </a:t>
            </a:r>
            <a:endParaRPr kumimoji="0" lang="ru-RU" sz="32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ea typeface="+mj-ea"/>
                <a:cs typeface="+mj-cs"/>
              </a:rPr>
              <a:t>Комплексные решения 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ea typeface="+mj-ea"/>
                <a:cs typeface="+mj-cs"/>
              </a:rPr>
              <a:t>MobileSMART</a:t>
            </a:r>
            <a:r>
              <a:rPr lang="en-US" sz="3200" b="1" dirty="0" smtClean="0">
                <a:ea typeface="+mj-ea"/>
                <a:cs typeface="+mj-cs"/>
              </a:rPr>
              <a:t>S </a:t>
            </a:r>
            <a:r>
              <a:rPr lang="ru-RU" sz="3200" b="1" noProof="0" dirty="0" smtClean="0">
                <a:solidFill>
                  <a:srgbClr val="FF0000"/>
                </a:solidFill>
                <a:ea typeface="+mj-ea"/>
                <a:cs typeface="+mj-cs"/>
              </a:rPr>
              <a:t>Магазин 15 </a:t>
            </a:r>
            <a:r>
              <a:rPr lang="ru-RU" sz="3200" b="1" noProof="0" dirty="0" smtClean="0">
                <a:ea typeface="+mj-ea"/>
                <a:cs typeface="+mj-cs"/>
              </a:rPr>
              <a:t>– </a:t>
            </a:r>
            <a:r>
              <a:rPr lang="en-US" sz="3200" b="1" dirty="0" smtClean="0">
                <a:ea typeface="+mj-ea"/>
                <a:cs typeface="+mj-cs"/>
              </a:rPr>
              <a:t>Smart Droid /</a:t>
            </a:r>
            <a:r>
              <a:rPr lang="ru-RU" sz="3200" b="1" dirty="0" smtClean="0">
                <a:ea typeface="+mj-ea"/>
                <a:cs typeface="+mj-cs"/>
              </a:rPr>
              <a:t> </a:t>
            </a:r>
            <a:r>
              <a:rPr lang="en-US" sz="3200" b="1" dirty="0" smtClean="0">
                <a:ea typeface="+mj-ea"/>
                <a:cs typeface="+mj-cs"/>
              </a:rPr>
              <a:t>DS2 </a:t>
            </a:r>
            <a:endParaRPr lang="ru-RU" sz="3200" b="1" noProof="0" dirty="0" smtClean="0">
              <a:ea typeface="+mj-ea"/>
              <a:cs typeface="+mj-cs"/>
            </a:endParaRPr>
          </a:p>
          <a:p>
            <a:pPr lvl="0">
              <a:lnSpc>
                <a:spcPct val="90000"/>
              </a:lnSpc>
              <a:spcBef>
                <a:spcPts val="1800"/>
              </a:spcBef>
              <a:defRPr/>
            </a:pPr>
            <a:r>
              <a:rPr lang="en-US" sz="3200" b="1" dirty="0" err="1" smtClean="0"/>
              <a:t>MobileSMARTS</a:t>
            </a:r>
            <a:r>
              <a:rPr lang="en-US" sz="3200" b="1" dirty="0" smtClean="0"/>
              <a:t> </a:t>
            </a:r>
            <a:r>
              <a:rPr kumimoji="0" lang="ru-RU" sz="3200" b="1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Склад</a:t>
            </a:r>
            <a:r>
              <a:rPr kumimoji="0" lang="ru-RU" sz="3200" b="1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15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–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MobileBase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DS5 </a:t>
            </a:r>
            <a:endParaRPr kumimoji="0" lang="ru-RU" sz="3200" b="1" i="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ea typeface="+mj-ea"/>
                <a:cs typeface="+mj-cs"/>
              </a:rPr>
              <a:t>MobileSMARTS</a:t>
            </a:r>
            <a:r>
              <a:rPr lang="en-US" sz="3200" b="1" dirty="0" smtClean="0">
                <a:ea typeface="+mj-ea"/>
                <a:cs typeface="+mj-cs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a typeface="+mj-ea"/>
                <a:cs typeface="+mj-cs"/>
              </a:rPr>
              <a:t>Курьер </a:t>
            </a:r>
            <a:r>
              <a:rPr lang="en-US" sz="3200" b="1" dirty="0" smtClean="0">
                <a:ea typeface="+mj-ea"/>
                <a:cs typeface="+mj-cs"/>
              </a:rPr>
              <a:t>– </a:t>
            </a:r>
            <a:r>
              <a:rPr lang="en-US" sz="3200" b="1" dirty="0" err="1" smtClean="0">
                <a:ea typeface="+mj-ea"/>
                <a:cs typeface="+mj-cs"/>
              </a:rPr>
              <a:t>Smart.Droid</a:t>
            </a:r>
            <a:endParaRPr lang="ru-RU" sz="3200" b="1" dirty="0" smtClean="0"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440129"/>
            <a:ext cx="5329084" cy="417871"/>
          </a:xfrm>
          <a:prstGeom prst="rect">
            <a:avLst/>
          </a:prstGeom>
          <a:solidFill>
            <a:srgbClr val="EB1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ПЕРЕЖИЛИ </a:t>
            </a:r>
            <a:endParaRPr lang="ru-RU" dirty="0"/>
          </a:p>
        </p:txBody>
      </p:sp>
      <p:pic>
        <p:nvPicPr>
          <p:cNvPr id="58370" name="Picture 2" descr="http://konturalco.ru/wp-content/uploads/2016/02/egai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02744"/>
            <a:ext cx="5130800" cy="2411477"/>
          </a:xfrm>
          <a:prstGeom prst="rect">
            <a:avLst/>
          </a:prstGeom>
          <a:noFill/>
        </p:spPr>
      </p:pic>
      <p:pic>
        <p:nvPicPr>
          <p:cNvPr id="58376" name="Picture 8" descr="http://www.ks21.ru/upload/medialibrary/8bf/8bf140c9ce8a94cabfc069b9ab56f9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75" y="1182588"/>
            <a:ext cx="4619625" cy="4475261"/>
          </a:xfrm>
          <a:prstGeom prst="rect">
            <a:avLst/>
          </a:prstGeom>
          <a:noFill/>
        </p:spPr>
      </p:pic>
      <p:pic>
        <p:nvPicPr>
          <p:cNvPr id="58380" name="Picture 12" descr="http://wlooks.ru/images/article/orig/2016/11/shuby-iz-astragana-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203" y="3640589"/>
            <a:ext cx="4464747" cy="2615067"/>
          </a:xfrm>
          <a:prstGeom prst="rect">
            <a:avLst/>
          </a:prstGeom>
          <a:noFill/>
        </p:spPr>
      </p:pic>
      <p:pic>
        <p:nvPicPr>
          <p:cNvPr id="58374" name="Picture 6" descr="https://www.mts.kg/uploads/posts/2017-01/markirovka-shub-v-rossii_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866" y="3309898"/>
            <a:ext cx="1721990" cy="13570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6440129"/>
            <a:ext cx="5329084" cy="417871"/>
          </a:xfrm>
          <a:prstGeom prst="rect">
            <a:avLst/>
          </a:prstGeom>
          <a:solidFill>
            <a:srgbClr val="EB1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987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Поезд 54-ФЗ</a:t>
            </a:r>
            <a:endParaRPr lang="ru-RU" dirty="0"/>
          </a:p>
        </p:txBody>
      </p:sp>
      <p:pic>
        <p:nvPicPr>
          <p:cNvPr id="30722" name="Picture 2" descr="http://indosurflife.com/wp-content/uploads/2013/03/Screen-shot-2012-01-19-at-1.43.08-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7424"/>
            <a:ext cx="9906000" cy="54895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6489290"/>
            <a:ext cx="5329084" cy="368710"/>
          </a:xfrm>
          <a:prstGeom prst="rect">
            <a:avLst/>
          </a:prstGeom>
          <a:solidFill>
            <a:srgbClr val="EB1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607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Следующая остановка – Аптечный ЕГАИС</a:t>
            </a:r>
            <a:endParaRPr lang="ru-RU" dirty="0"/>
          </a:p>
        </p:txBody>
      </p:sp>
      <p:pic>
        <p:nvPicPr>
          <p:cNvPr id="52228" name="Picture 4" descr="http://ufa-room.ru/uploads/ufa/2013/11/1286432904_rhpk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109662"/>
            <a:ext cx="9959889" cy="420528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5295901"/>
            <a:ext cx="9906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i="1" dirty="0" smtClean="0">
                <a:ea typeface="+mj-ea"/>
                <a:cs typeface="+mj-cs"/>
              </a:rPr>
              <a:t>«Оптимист, опоздав на поезд, не расстраивается, а считает, что пришёл заранее на следующий»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6440129"/>
            <a:ext cx="5329084" cy="417871"/>
          </a:xfrm>
          <a:prstGeom prst="rect">
            <a:avLst/>
          </a:prstGeom>
          <a:solidFill>
            <a:srgbClr val="EB1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264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Маркировка лекарственных средств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382459" y="1227668"/>
          <a:ext cx="9279126" cy="1446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0891" y="3035989"/>
            <a:ext cx="5082740" cy="31767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06550" y="5870508"/>
            <a:ext cx="6400800" cy="431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238250" y="5819708"/>
            <a:ext cx="4089400" cy="4953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6228" y="102898"/>
            <a:ext cx="1035163" cy="103516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6440129"/>
            <a:ext cx="5329084" cy="417871"/>
          </a:xfrm>
          <a:prstGeom prst="rect">
            <a:avLst/>
          </a:prstGeom>
          <a:solidFill>
            <a:srgbClr val="EB1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0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Позиционирование </a:t>
            </a:r>
            <a:endParaRPr lang="ru-RU" dirty="0"/>
          </a:p>
        </p:txBody>
      </p:sp>
      <p:pic>
        <p:nvPicPr>
          <p:cNvPr id="59394" name="Picture 2" descr="http://placevisor.com/uploads/images/business/000009005/apteka-417-doneck13473681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108" y="918104"/>
            <a:ext cx="4400156" cy="3196696"/>
          </a:xfrm>
          <a:prstGeom prst="rect">
            <a:avLst/>
          </a:prstGeom>
          <a:noFill/>
        </p:spPr>
      </p:pic>
      <p:pic>
        <p:nvPicPr>
          <p:cNvPr id="4" name="Picture 12" descr="http://nms.ru/img/images/2_7c56df5ebfb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9065" y="846447"/>
            <a:ext cx="4936100" cy="3285286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364" y="4225329"/>
            <a:ext cx="2290393" cy="22903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1436" y="4310263"/>
            <a:ext cx="1299191" cy="1948787"/>
          </a:xfrm>
          <a:prstGeom prst="rect">
            <a:avLst/>
          </a:prstGeom>
        </p:spPr>
      </p:pic>
      <p:pic>
        <p:nvPicPr>
          <p:cNvPr id="7" name="Picture 2" descr="http://www.wms-service.ru/oborudovanie/sbor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CEAEB"/>
              </a:clrFrom>
              <a:clrTo>
                <a:srgbClr val="ECEAE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9657" y="4221023"/>
            <a:ext cx="3176210" cy="2141674"/>
          </a:xfrm>
          <a:prstGeom prst="rect">
            <a:avLst/>
          </a:prstGeom>
          <a:noFill/>
        </p:spPr>
      </p:pic>
      <p:pic>
        <p:nvPicPr>
          <p:cNvPr id="8" name="Picture 2" descr="http://rssib.ru/images/import_files/19/19428374-e5a5-11e5-9508-00262d09d9d0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4089" y="4221023"/>
            <a:ext cx="1334589" cy="2115039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323" y="3092954"/>
            <a:ext cx="1035163" cy="103516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440129"/>
            <a:ext cx="5329084" cy="417871"/>
          </a:xfrm>
          <a:prstGeom prst="rect">
            <a:avLst/>
          </a:prstGeom>
          <a:solidFill>
            <a:srgbClr val="EB1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127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8853</TotalTime>
  <Words>1131</Words>
  <Application>Microsoft Office PowerPoint</Application>
  <PresentationFormat>Лист A4 (210x297 мм)</PresentationFormat>
  <Paragraphs>236</Paragraphs>
  <Slides>28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# Профессионалы своего дела</vt:lpstr>
      <vt:lpstr># Быть ближе к команде профессионалов</vt:lpstr>
      <vt:lpstr>Обсудим : </vt:lpstr>
      <vt:lpstr>МЫ ПЕРЕЖИЛИ </vt:lpstr>
      <vt:lpstr>Поезд 54-ФЗ</vt:lpstr>
      <vt:lpstr>Следующая остановка – Аптечный ЕГАИС</vt:lpstr>
      <vt:lpstr>Маркировка лекарственных средств</vt:lpstr>
      <vt:lpstr>Позиционирование </vt:lpstr>
      <vt:lpstr>Скоро: во всех аптеках страны!</vt:lpstr>
      <vt:lpstr>Чемпионы ЕГАИС = Чемпионы в АПТЕКАХ </vt:lpstr>
      <vt:lpstr>Чемпионы ЕГАИС = Чемпионы в АПТЕКАХ </vt:lpstr>
      <vt:lpstr>     Железное позиционирование       </vt:lpstr>
      <vt:lpstr>Слайд 14</vt:lpstr>
      <vt:lpstr>MobileSMARTS : Склад 15 и MobileBase</vt:lpstr>
      <vt:lpstr>     Железное позиционирование       </vt:lpstr>
      <vt:lpstr>Слайд 17</vt:lpstr>
      <vt:lpstr>MobileSMARTS : Магазин 15 – теперь ONLINE!</vt:lpstr>
      <vt:lpstr>Отзывы партнеров о Smart.DROID</vt:lpstr>
      <vt:lpstr>Отзывы партнеров о Smart.DROID</vt:lpstr>
      <vt:lpstr>Smart.Droid в</vt:lpstr>
      <vt:lpstr>MobileBase DS2 и МАГАЗИН 15</vt:lpstr>
      <vt:lpstr>MobileSMARTS : Курьер </vt:lpstr>
      <vt:lpstr>Поддерживаемые устройства</vt:lpstr>
      <vt:lpstr>Вариант из трёх устройств</vt:lpstr>
      <vt:lpstr>Вариант из двух устройств</vt:lpstr>
      <vt:lpstr>Всем участникам семинара скидка 5%</vt:lpstr>
      <vt:lpstr>Слайд 28</vt:lpstr>
    </vt:vector>
  </TitlesOfParts>
  <Company>ATOL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Лихонина Мария Игоревна</dc:creator>
  <cp:lastModifiedBy>r.mukhranov</cp:lastModifiedBy>
  <cp:revision>166</cp:revision>
  <dcterms:created xsi:type="dcterms:W3CDTF">2017-02-13T10:43:02Z</dcterms:created>
  <dcterms:modified xsi:type="dcterms:W3CDTF">2017-04-19T13:09:37Z</dcterms:modified>
</cp:coreProperties>
</file>